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uk-chs-lnetb\QMCR-USERS\alliou01\salliouachene\Animalerie\metabolic%20studies%20updated%2013%2009%2010\C2b\Copy%20of%20Copy%20of%20Glycaemia%20.xls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\\uk-chs-lnetb\QMCR-USERS\alliou01\salliouachene\Animalerie\metabolic%20studies%20updated%2013%2009%2010\C2b\HFD\Fed%20glycaemia.xls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\\uk-chs-lnetb\QMCR-USERS\alliou01\salliouachene\Animalerie\metabolic%20studies%20updated%2013%2009%2010\C2b\insulinemia\insulin%20fed%20and%20HFD\INSULIN%2009%200311%201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uk-chs-lnetb\QMCR-USERS\alliou01\salliouachene\Animalerie\metabolic%20studies%20updated%2013%2009%2010\C2b\Copy%20of%20Copy%20of%20Glycaemia%20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uk-chs-lnetb\QMCR-USERS\alliou01\salliouachene\Animalerie\metabolic%20studies%20updated%2013%2009%2010\C2b\insulinemia\insulin%20fed%20and%20HFD\INSULIN%2009%200311%201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uk-chs-lnetb\QMCR-USERS\alliou01\salliouachene\Animalerie\metabolic%20studies%20updated%2013%2009%2010\C2b\insulinemia\Insulin%2023rd%20June%202010%20fast%20male%20and%20female%20young%20and%20old\Insulin%20Levels%2023rd%20June%202010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uk-chs-lnetb\QMCR-USERS\alliou01\salliouachene\Animalerie\metabolic%20studies%20updated%2013%2009%2010\C2b\insulinemia\Insulinemia%20after%20glucose%2006%2007%2011%201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uk-chs-lnetb\QMCR-USERS\alliou01\salliouachene\Animalerie\metabolic%20studies%20updated%2013%2009%2010\C2b\GTT\GTT%20%20SAM%20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uk-chs-lnetb\QMCR-USERS\alliou01\salliouachene\Animalerie\metabolic%20studies%20updated%2013%2009%2010\C2b\Copy%20of%20ITT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uk-chs-lnetb\QMCR-USERS\alliou01\salliouachene\Animalerie\metabolic%20studies%20updated%2013%2009%2010\C2b\HFD\ITT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F:\GTT%20oral%20gavage%20hfd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plotArea>
      <c:layout>
        <c:manualLayout>
          <c:layoutTarget val="inner"/>
          <c:xMode val="edge"/>
          <c:yMode val="edge"/>
          <c:x val="0.27428466398958046"/>
          <c:y val="7.7912504945442232E-2"/>
          <c:w val="0.50929173001338701"/>
          <c:h val="0.69415134040761461"/>
        </c:manualLayout>
      </c:layout>
      <c:barChart>
        <c:barDir val="col"/>
        <c:grouping val="clustered"/>
        <c:ser>
          <c:idx val="0"/>
          <c:order val="0"/>
          <c:tx>
            <c:v>wt</c:v>
          </c:tx>
          <c:spPr>
            <a:solidFill>
              <a:schemeClr val="tx1"/>
            </a:solidFill>
          </c:spPr>
          <c:errBars>
            <c:errBarType val="plus"/>
            <c:errValType val="cust"/>
            <c:plus>
              <c:numRef>
                <c:f>'STARVED old'!$B$55</c:f>
                <c:numCache>
                  <c:formatCode>General</c:formatCode>
                  <c:ptCount val="1"/>
                  <c:pt idx="0">
                    <c:v>5.6431103017351978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val>
            <c:numRef>
              <c:f>'STARVED old'!$B$54</c:f>
              <c:numCache>
                <c:formatCode>General</c:formatCode>
                <c:ptCount val="1"/>
                <c:pt idx="0">
                  <c:v>114.55714285714285</c:v>
                </c:pt>
              </c:numCache>
            </c:numRef>
          </c:val>
        </c:ser>
        <c:ser>
          <c:idx val="1"/>
          <c:order val="1"/>
          <c:tx>
            <c:v>ki</c:v>
          </c:tx>
          <c:spPr>
            <a:solidFill>
              <a:sysClr val="window" lastClr="FFFFFF"/>
            </a:solidFill>
            <a:ln>
              <a:solidFill>
                <a:sysClr val="windowText" lastClr="000000"/>
              </a:solidFill>
            </a:ln>
          </c:spPr>
          <c:errBars>
            <c:errBarType val="plus"/>
            <c:errValType val="cust"/>
            <c:plus>
              <c:numRef>
                <c:f>'STARVED old'!$D$55</c:f>
                <c:numCache>
                  <c:formatCode>General</c:formatCode>
                  <c:ptCount val="1"/>
                  <c:pt idx="0">
                    <c:v>5.1315701632326824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val>
            <c:numRef>
              <c:f>'STARVED old'!$D$54</c:f>
              <c:numCache>
                <c:formatCode>General</c:formatCode>
                <c:ptCount val="1"/>
                <c:pt idx="0">
                  <c:v>105.27804878048616</c:v>
                </c:pt>
              </c:numCache>
            </c:numRef>
          </c:val>
        </c:ser>
        <c:gapWidth val="79"/>
        <c:axId val="41469440"/>
        <c:axId val="41470976"/>
      </c:barChart>
      <c:catAx>
        <c:axId val="41469440"/>
        <c:scaling>
          <c:orientation val="minMax"/>
        </c:scaling>
        <c:axPos val="b"/>
        <c:tickLblPos val="nextTo"/>
        <c:txPr>
          <a:bodyPr/>
          <a:lstStyle/>
          <a:p>
            <a:pPr>
              <a:defRPr lang="en-GB">
                <a:solidFill>
                  <a:schemeClr val="bg1"/>
                </a:solidFill>
              </a:defRPr>
            </a:pPr>
            <a:endParaRPr lang="en-US"/>
          </a:p>
        </c:txPr>
        <c:crossAx val="41470976"/>
        <c:crosses val="autoZero"/>
        <c:auto val="1"/>
        <c:lblAlgn val="ctr"/>
        <c:lblOffset val="100"/>
      </c:catAx>
      <c:valAx>
        <c:axId val="41470976"/>
        <c:scaling>
          <c:orientation val="minMax"/>
          <c:max val="150"/>
          <c:min val="0"/>
        </c:scaling>
        <c:axPos val="l"/>
        <c:numFmt formatCode="General" sourceLinked="1"/>
        <c:tickLblPos val="nextTo"/>
        <c:txPr>
          <a:bodyPr/>
          <a:lstStyle/>
          <a:p>
            <a:pPr>
              <a:defRPr lang="en-GB" sz="600"/>
            </a:pPr>
            <a:endParaRPr lang="en-US"/>
          </a:p>
        </c:txPr>
        <c:crossAx val="41469440"/>
        <c:crosses val="autoZero"/>
        <c:crossBetween val="between"/>
        <c:majorUnit val="50"/>
      </c:valAx>
    </c:plotArea>
    <c:plotVisOnly val="1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plotArea>
      <c:layout>
        <c:manualLayout>
          <c:layoutTarget val="inner"/>
          <c:xMode val="edge"/>
          <c:yMode val="edge"/>
          <c:x val="0.29757408483440451"/>
          <c:y val="0.21323732110422944"/>
          <c:w val="0.459240135227933"/>
          <c:h val="0.60963514494153825"/>
        </c:manualLayout>
      </c:layout>
      <c:barChart>
        <c:barDir val="col"/>
        <c:grouping val="clustered"/>
        <c:ser>
          <c:idx val="0"/>
          <c:order val="0"/>
          <c:tx>
            <c:strRef>
              <c:f>'young 0.75Ukg'!$G$19</c:f>
              <c:strCache>
                <c:ptCount val="1"/>
                <c:pt idx="0">
                  <c:v>WT</c:v>
                </c:pt>
              </c:strCache>
            </c:strRef>
          </c:tx>
          <c:spPr>
            <a:solidFill>
              <a:srgbClr val="0000FF"/>
            </a:solidFill>
          </c:spPr>
          <c:dPt>
            <c:idx val="0"/>
            <c:spPr>
              <a:solidFill>
                <a:schemeClr val="tx1"/>
              </a:solidFill>
            </c:spPr>
          </c:dPt>
          <c:errBars>
            <c:errBarType val="plus"/>
            <c:errValType val="cust"/>
            <c:plus>
              <c:numRef>
                <c:f>'young 0.75Ukg'!$E$19</c:f>
                <c:numCache>
                  <c:formatCode>General</c:formatCode>
                  <c:ptCount val="1"/>
                  <c:pt idx="0">
                    <c:v>47.890437655531024</c:v>
                  </c:pt>
                </c:numCache>
              </c:numRef>
            </c:plus>
          </c:errBars>
          <c:val>
            <c:numRef>
              <c:f>'young 0.75Ukg'!$G$20</c:f>
              <c:numCache>
                <c:formatCode>General</c:formatCode>
                <c:ptCount val="1"/>
                <c:pt idx="0">
                  <c:v>172.7</c:v>
                </c:pt>
              </c:numCache>
            </c:numRef>
          </c:val>
        </c:ser>
        <c:ser>
          <c:idx val="1"/>
          <c:order val="1"/>
          <c:tx>
            <c:strRef>
              <c:f>'young 0.75Ukg'!$H$19</c:f>
              <c:strCache>
                <c:ptCount val="1"/>
                <c:pt idx="0">
                  <c:v>KI</c:v>
                </c:pt>
              </c:strCache>
            </c:strRef>
          </c:tx>
          <c:spPr>
            <a:solidFill>
              <a:srgbClr val="0000FF"/>
            </a:solidFill>
            <a:ln>
              <a:solidFill>
                <a:sysClr val="windowText" lastClr="000000"/>
              </a:solidFill>
            </a:ln>
          </c:spPr>
          <c:dPt>
            <c:idx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</c:dPt>
          <c:errBars>
            <c:errBarType val="plus"/>
            <c:errValType val="cust"/>
            <c:plus>
              <c:numRef>
                <c:f>'young 0.75Ukg'!$E$39</c:f>
                <c:numCache>
                  <c:formatCode>General</c:formatCode>
                  <c:ptCount val="1"/>
                  <c:pt idx="0">
                    <c:v>56.805262237722204</c:v>
                  </c:pt>
                </c:numCache>
              </c:numRef>
            </c:plus>
          </c:errBars>
          <c:val>
            <c:numRef>
              <c:f>'young 0.75Ukg'!$H$20</c:f>
              <c:numCache>
                <c:formatCode>General</c:formatCode>
                <c:ptCount val="1"/>
                <c:pt idx="0">
                  <c:v>211.84</c:v>
                </c:pt>
              </c:numCache>
            </c:numRef>
          </c:val>
        </c:ser>
        <c:gapWidth val="48"/>
        <c:axId val="67397504"/>
        <c:axId val="67399040"/>
      </c:barChart>
      <c:catAx>
        <c:axId val="6739750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en-GB">
                <a:solidFill>
                  <a:schemeClr val="bg1"/>
                </a:solidFill>
              </a:defRPr>
            </a:pPr>
            <a:endParaRPr lang="en-US"/>
          </a:p>
        </c:txPr>
        <c:crossAx val="67399040"/>
        <c:crosses val="autoZero"/>
        <c:auto val="1"/>
        <c:lblAlgn val="ctr"/>
        <c:lblOffset val="100"/>
      </c:catAx>
      <c:valAx>
        <c:axId val="67399040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lang="en-GB" sz="600"/>
            </a:pPr>
            <a:endParaRPr lang="en-US"/>
          </a:p>
        </c:txPr>
        <c:crossAx val="67397504"/>
        <c:crosses val="autoZero"/>
        <c:crossBetween val="between"/>
      </c:valAx>
    </c:plotArea>
    <c:plotVisOnly val="1"/>
    <c:dispBlanksAs val="gap"/>
  </c:chart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plotArea>
      <c:layout>
        <c:manualLayout>
          <c:layoutTarget val="inner"/>
          <c:xMode val="edge"/>
          <c:yMode val="edge"/>
          <c:x val="0.30040112482930031"/>
          <c:y val="0.22397291688905518"/>
          <c:w val="0.53169881575632061"/>
          <c:h val="0.61473156384398464"/>
        </c:manualLayout>
      </c:layout>
      <c:barChart>
        <c:barDir val="col"/>
        <c:grouping val="clustered"/>
        <c:ser>
          <c:idx val="0"/>
          <c:order val="0"/>
          <c:tx>
            <c:v>WT</c:v>
          </c:tx>
          <c:spPr>
            <a:solidFill>
              <a:schemeClr val="tx1"/>
            </a:solidFill>
          </c:spPr>
          <c:errBars>
            <c:errBarType val="plus"/>
            <c:errValType val="cust"/>
            <c:plus>
              <c:numRef>
                <c:f>'Magellan Sheet 1'!$G$41</c:f>
                <c:numCache>
                  <c:formatCode>General</c:formatCode>
                  <c:ptCount val="1"/>
                  <c:pt idx="0">
                    <c:v>0.81211564697896377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val>
            <c:numRef>
              <c:f>'Magellan Sheet 1'!$G$40</c:f>
              <c:numCache>
                <c:formatCode>General</c:formatCode>
                <c:ptCount val="1"/>
                <c:pt idx="0">
                  <c:v>15.936208991494498</c:v>
                </c:pt>
              </c:numCache>
            </c:numRef>
          </c:val>
        </c:ser>
        <c:ser>
          <c:idx val="1"/>
          <c:order val="1"/>
          <c:tx>
            <c:v>KI</c:v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errBars>
            <c:errBarType val="plus"/>
            <c:errValType val="cust"/>
            <c:plus>
              <c:numRef>
                <c:f>'Magellan Sheet 1'!$I$41</c:f>
                <c:numCache>
                  <c:formatCode>General</c:formatCode>
                  <c:ptCount val="1"/>
                  <c:pt idx="0">
                    <c:v>1.809667841461408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val>
            <c:numRef>
              <c:f>'Magellan Sheet 1'!$I$40</c:f>
              <c:numCache>
                <c:formatCode>General</c:formatCode>
                <c:ptCount val="1"/>
                <c:pt idx="0">
                  <c:v>12.868772782503035</c:v>
                </c:pt>
              </c:numCache>
            </c:numRef>
          </c:val>
        </c:ser>
        <c:gapWidth val="49"/>
        <c:axId val="67429120"/>
        <c:axId val="67430656"/>
      </c:barChart>
      <c:catAx>
        <c:axId val="67429120"/>
        <c:scaling>
          <c:orientation val="minMax"/>
        </c:scaling>
        <c:axPos val="b"/>
        <c:tickLblPos val="nextTo"/>
        <c:txPr>
          <a:bodyPr/>
          <a:lstStyle/>
          <a:p>
            <a:pPr>
              <a:defRPr lang="en-GB">
                <a:solidFill>
                  <a:schemeClr val="bg1"/>
                </a:solidFill>
              </a:defRPr>
            </a:pPr>
            <a:endParaRPr lang="en-US"/>
          </a:p>
        </c:txPr>
        <c:crossAx val="67430656"/>
        <c:crosses val="autoZero"/>
        <c:auto val="1"/>
        <c:lblAlgn val="ctr"/>
        <c:lblOffset val="100"/>
      </c:catAx>
      <c:valAx>
        <c:axId val="67430656"/>
        <c:scaling>
          <c:orientation val="minMax"/>
          <c:max val="20"/>
        </c:scaling>
        <c:axPos val="l"/>
        <c:numFmt formatCode="General" sourceLinked="1"/>
        <c:tickLblPos val="nextTo"/>
        <c:txPr>
          <a:bodyPr/>
          <a:lstStyle/>
          <a:p>
            <a:pPr>
              <a:defRPr lang="en-GB" sz="600"/>
            </a:pPr>
            <a:endParaRPr lang="en-US"/>
          </a:p>
        </c:txPr>
        <c:crossAx val="67429120"/>
        <c:crosses val="autoZero"/>
        <c:crossBetween val="between"/>
        <c:majorUnit val="5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plotArea>
      <c:layout>
        <c:manualLayout>
          <c:layoutTarget val="inner"/>
          <c:xMode val="edge"/>
          <c:yMode val="edge"/>
          <c:x val="0.30040701294096323"/>
          <c:y val="7.8324784387703433E-2"/>
          <c:w val="0.5048853551331226"/>
          <c:h val="0.69253292093973917"/>
        </c:manualLayout>
      </c:layout>
      <c:barChart>
        <c:barDir val="col"/>
        <c:grouping val="clustered"/>
        <c:ser>
          <c:idx val="0"/>
          <c:order val="0"/>
          <c:tx>
            <c:v>wt</c:v>
          </c:tx>
          <c:spPr>
            <a:solidFill>
              <a:schemeClr val="tx1"/>
            </a:solidFill>
          </c:spPr>
          <c:errBars>
            <c:errBarType val="plus"/>
            <c:errValType val="cust"/>
            <c:plus>
              <c:numRef>
                <c:f>'FED old'!$B$32</c:f>
                <c:numCache>
                  <c:formatCode>General</c:formatCode>
                  <c:ptCount val="1"/>
                  <c:pt idx="0">
                    <c:v>6.7606893446766794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val>
            <c:numRef>
              <c:f>'FED old'!$B$28</c:f>
              <c:numCache>
                <c:formatCode>General</c:formatCode>
                <c:ptCount val="1"/>
                <c:pt idx="0">
                  <c:v>134.9</c:v>
                </c:pt>
              </c:numCache>
            </c:numRef>
          </c:val>
        </c:ser>
        <c:ser>
          <c:idx val="1"/>
          <c:order val="1"/>
          <c:tx>
            <c:v>ki</c:v>
          </c:tx>
          <c:spPr>
            <a:solidFill>
              <a:schemeClr val="bg1"/>
            </a:solidFill>
            <a:ln>
              <a:solidFill>
                <a:sysClr val="windowText" lastClr="000000"/>
              </a:solidFill>
            </a:ln>
          </c:spPr>
          <c:errBars>
            <c:errBarType val="plus"/>
            <c:errValType val="cust"/>
            <c:plus>
              <c:numRef>
                <c:f>'FED old'!$D$32</c:f>
                <c:numCache>
                  <c:formatCode>General</c:formatCode>
                  <c:ptCount val="1"/>
                  <c:pt idx="0">
                    <c:v>7.8294197762108775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val>
            <c:numRef>
              <c:f>'FED old'!$D$28</c:f>
              <c:numCache>
                <c:formatCode>General</c:formatCode>
                <c:ptCount val="1"/>
                <c:pt idx="0">
                  <c:v>145.02857142857138</c:v>
                </c:pt>
              </c:numCache>
            </c:numRef>
          </c:val>
        </c:ser>
        <c:gapWidth val="48"/>
        <c:axId val="41599360"/>
        <c:axId val="41600896"/>
      </c:barChart>
      <c:catAx>
        <c:axId val="41599360"/>
        <c:scaling>
          <c:orientation val="minMax"/>
        </c:scaling>
        <c:axPos val="b"/>
        <c:tickLblPos val="nextTo"/>
        <c:txPr>
          <a:bodyPr/>
          <a:lstStyle/>
          <a:p>
            <a:pPr>
              <a:defRPr lang="en-GB">
                <a:solidFill>
                  <a:schemeClr val="bg1"/>
                </a:solidFill>
              </a:defRPr>
            </a:pPr>
            <a:endParaRPr lang="en-US"/>
          </a:p>
        </c:txPr>
        <c:crossAx val="41600896"/>
        <c:crosses val="autoZero"/>
        <c:auto val="1"/>
        <c:lblAlgn val="ctr"/>
        <c:lblOffset val="100"/>
      </c:catAx>
      <c:valAx>
        <c:axId val="41600896"/>
        <c:scaling>
          <c:orientation val="minMax"/>
          <c:max val="160"/>
          <c:min val="0"/>
        </c:scaling>
        <c:axPos val="l"/>
        <c:numFmt formatCode="General" sourceLinked="1"/>
        <c:tickLblPos val="nextTo"/>
        <c:txPr>
          <a:bodyPr/>
          <a:lstStyle/>
          <a:p>
            <a:pPr>
              <a:defRPr lang="en-GB" sz="600"/>
            </a:pPr>
            <a:endParaRPr lang="en-US"/>
          </a:p>
        </c:txPr>
        <c:crossAx val="41599360"/>
        <c:crosses val="autoZero"/>
        <c:crossBetween val="between"/>
        <c:majorUnit val="50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plotArea>
      <c:layout>
        <c:manualLayout>
          <c:layoutTarget val="inner"/>
          <c:xMode val="edge"/>
          <c:yMode val="edge"/>
          <c:x val="0.24113426200272794"/>
          <c:y val="5.0798598912479433E-2"/>
          <c:w val="0.6284961584368346"/>
          <c:h val="0.7262970022390246"/>
        </c:manualLayout>
      </c:layout>
      <c:barChart>
        <c:barDir val="col"/>
        <c:grouping val="clustered"/>
        <c:ser>
          <c:idx val="0"/>
          <c:order val="0"/>
          <c:tx>
            <c:v>wt</c:v>
          </c:tx>
          <c:spPr>
            <a:solidFill>
              <a:schemeClr val="tx1"/>
            </a:solidFill>
          </c:spPr>
          <c:errBars>
            <c:errBarType val="plus"/>
            <c:errValType val="cust"/>
            <c:plus>
              <c:numRef>
                <c:f>'Magellan Sheet 1'!$C$40</c:f>
                <c:numCache>
                  <c:formatCode>General</c:formatCode>
                  <c:ptCount val="1"/>
                  <c:pt idx="0">
                    <c:v>0.35886404337082783</c:v>
                  </c:pt>
                </c:numCache>
              </c:numRef>
            </c:plus>
          </c:errBars>
          <c:val>
            <c:numRef>
              <c:f>'Magellan Sheet 1'!$C$39</c:f>
              <c:numCache>
                <c:formatCode>General</c:formatCode>
                <c:ptCount val="1"/>
                <c:pt idx="0">
                  <c:v>1.8373160523828798</c:v>
                </c:pt>
              </c:numCache>
            </c:numRef>
          </c:val>
        </c:ser>
        <c:ser>
          <c:idx val="1"/>
          <c:order val="1"/>
          <c:tx>
            <c:v>ki</c:v>
          </c:tx>
          <c:spPr>
            <a:solidFill>
              <a:sysClr val="window" lastClr="FFFFFF"/>
            </a:solidFill>
            <a:ln>
              <a:solidFill>
                <a:schemeClr val="tx1"/>
              </a:solidFill>
            </a:ln>
          </c:spPr>
          <c:errBars>
            <c:errBarType val="plus"/>
            <c:errValType val="cust"/>
            <c:plus>
              <c:numRef>
                <c:f>'Magellan Sheet 1'!$E$40</c:f>
                <c:numCache>
                  <c:formatCode>General</c:formatCode>
                  <c:ptCount val="1"/>
                  <c:pt idx="0">
                    <c:v>0.19507109411597298</c:v>
                  </c:pt>
                </c:numCache>
              </c:numRef>
            </c:plus>
          </c:errBars>
          <c:val>
            <c:numRef>
              <c:f>'Magellan Sheet 1'!$E$39</c:f>
              <c:numCache>
                <c:formatCode>General</c:formatCode>
                <c:ptCount val="1"/>
                <c:pt idx="0">
                  <c:v>0.99959497772377504</c:v>
                </c:pt>
              </c:numCache>
            </c:numRef>
          </c:val>
        </c:ser>
        <c:gapWidth val="58"/>
        <c:axId val="64384000"/>
        <c:axId val="64402176"/>
      </c:barChart>
      <c:catAx>
        <c:axId val="6438400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en-GB">
                <a:solidFill>
                  <a:schemeClr val="bg1"/>
                </a:solidFill>
              </a:defRPr>
            </a:pPr>
            <a:endParaRPr lang="en-US"/>
          </a:p>
        </c:txPr>
        <c:crossAx val="64402176"/>
        <c:crosses val="autoZero"/>
        <c:auto val="1"/>
        <c:lblAlgn val="ctr"/>
        <c:lblOffset val="100"/>
      </c:catAx>
      <c:valAx>
        <c:axId val="64402176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lang="en-GB" sz="600"/>
            </a:pPr>
            <a:endParaRPr lang="en-US"/>
          </a:p>
        </c:txPr>
        <c:crossAx val="64384000"/>
        <c:crosses val="autoZero"/>
        <c:crossBetween val="between"/>
        <c:majorUnit val="1"/>
      </c:valAx>
    </c:plotArea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plotArea>
      <c:layout/>
      <c:barChart>
        <c:barDir val="col"/>
        <c:grouping val="clustered"/>
        <c:ser>
          <c:idx val="0"/>
          <c:order val="0"/>
          <c:tx>
            <c:v>wt</c:v>
          </c:tx>
          <c:spPr>
            <a:solidFill>
              <a:schemeClr val="tx1"/>
            </a:solidFill>
          </c:spPr>
          <c:errBars>
            <c:errBarType val="plus"/>
            <c:errValType val="cust"/>
            <c:plus>
              <c:numRef>
                <c:f>Sheet1!$B$60</c:f>
                <c:numCache>
                  <c:formatCode>General</c:formatCode>
                  <c:ptCount val="1"/>
                  <c:pt idx="0">
                    <c:v>0.11501948671087145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val>
            <c:numRef>
              <c:f>Sheet1!$B$59</c:f>
              <c:numCache>
                <c:formatCode>General</c:formatCode>
                <c:ptCount val="1"/>
                <c:pt idx="0">
                  <c:v>0.56583333333333363</c:v>
                </c:pt>
              </c:numCache>
            </c:numRef>
          </c:val>
        </c:ser>
        <c:ser>
          <c:idx val="1"/>
          <c:order val="1"/>
          <c:tx>
            <c:v>ki</c:v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errBars>
            <c:errBarType val="plus"/>
            <c:errValType val="cust"/>
            <c:plus>
              <c:numRef>
                <c:f>Sheet1!$C$60</c:f>
                <c:numCache>
                  <c:formatCode>General</c:formatCode>
                  <c:ptCount val="1"/>
                  <c:pt idx="0">
                    <c:v>9.0890907272363597E-2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val>
            <c:numRef>
              <c:f>Sheet1!$C$59</c:f>
              <c:numCache>
                <c:formatCode>General</c:formatCode>
                <c:ptCount val="1"/>
                <c:pt idx="0">
                  <c:v>0.53999999999999992</c:v>
                </c:pt>
              </c:numCache>
            </c:numRef>
          </c:val>
        </c:ser>
        <c:gapWidth val="49"/>
        <c:axId val="64553344"/>
        <c:axId val="64554880"/>
      </c:barChart>
      <c:catAx>
        <c:axId val="64553344"/>
        <c:scaling>
          <c:orientation val="minMax"/>
        </c:scaling>
        <c:axPos val="b"/>
        <c:tickLblPos val="nextTo"/>
        <c:txPr>
          <a:bodyPr/>
          <a:lstStyle/>
          <a:p>
            <a:pPr>
              <a:defRPr lang="en-GB">
                <a:solidFill>
                  <a:schemeClr val="bg1"/>
                </a:solidFill>
              </a:defRPr>
            </a:pPr>
            <a:endParaRPr lang="en-US"/>
          </a:p>
        </c:txPr>
        <c:crossAx val="64554880"/>
        <c:crosses val="autoZero"/>
        <c:auto val="1"/>
        <c:lblAlgn val="ctr"/>
        <c:lblOffset val="100"/>
      </c:catAx>
      <c:valAx>
        <c:axId val="64554880"/>
        <c:scaling>
          <c:orientation val="minMax"/>
          <c:max val="1"/>
        </c:scaling>
        <c:axPos val="l"/>
        <c:numFmt formatCode="General" sourceLinked="1"/>
        <c:tickLblPos val="nextTo"/>
        <c:txPr>
          <a:bodyPr/>
          <a:lstStyle/>
          <a:p>
            <a:pPr>
              <a:defRPr lang="en-GB" sz="600"/>
            </a:pPr>
            <a:endParaRPr lang="en-US"/>
          </a:p>
        </c:txPr>
        <c:crossAx val="64553344"/>
        <c:crosses val="autoZero"/>
        <c:crossBetween val="between"/>
        <c:majorUnit val="0.5"/>
      </c:valAx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plotArea>
      <c:layout>
        <c:manualLayout>
          <c:layoutTarget val="inner"/>
          <c:xMode val="edge"/>
          <c:yMode val="edge"/>
          <c:x val="9.1502187226596671E-2"/>
          <c:y val="7.1718267237351904E-2"/>
          <c:w val="0.8405610930053683"/>
          <c:h val="0.7710234156993101"/>
        </c:manualLayout>
      </c:layout>
      <c:scatterChart>
        <c:scatterStyle val="lineMarker"/>
        <c:ser>
          <c:idx val="0"/>
          <c:order val="0"/>
          <c:tx>
            <c:strRef>
              <c:f>'Magellan Sheet 1'!$C$45</c:f>
              <c:strCache>
                <c:ptCount val="1"/>
                <c:pt idx="0">
                  <c:v>wt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circle"/>
            <c:size val="3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plus"/>
            <c:errValType val="cust"/>
            <c:plus>
              <c:numRef>
                <c:f>('Magellan Sheet 1'!$B$37,'Magellan Sheet 1'!$E$37,'Magellan Sheet 1'!$H$37,'Magellan Sheet 1'!$K$37,'Magellan Sheet 1'!$N$37)</c:f>
                <c:numCache>
                  <c:formatCode>General</c:formatCode>
                  <c:ptCount val="5"/>
                  <c:pt idx="0">
                    <c:v>4.4456879652375589E-2</c:v>
                  </c:pt>
                  <c:pt idx="1">
                    <c:v>6.6985832402394654E-2</c:v>
                  </c:pt>
                  <c:pt idx="2">
                    <c:v>6.0203240895009544E-2</c:v>
                  </c:pt>
                  <c:pt idx="3">
                    <c:v>7.5399971356282347E-2</c:v>
                  </c:pt>
                  <c:pt idx="4">
                    <c:v>3.3348037847892864E-2</c:v>
                  </c:pt>
                </c:numCache>
              </c:numRef>
            </c:pl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xVal>
            <c:numRef>
              <c:f>'Magellan Sheet 1'!$D$44:$G$44</c:f>
              <c:numCache>
                <c:formatCode>General</c:formatCode>
                <c:ptCount val="4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45</c:v>
                </c:pt>
              </c:numCache>
            </c:numRef>
          </c:xVal>
          <c:yVal>
            <c:numRef>
              <c:f>('Magellan Sheet 1'!$D$45:$G$45,'Magellan Sheet 1'!$L$36)</c:f>
              <c:numCache>
                <c:formatCode>General</c:formatCode>
                <c:ptCount val="5"/>
                <c:pt idx="0">
                  <c:v>0.27910052910052907</c:v>
                </c:pt>
                <c:pt idx="1">
                  <c:v>0.74962210707986965</c:v>
                </c:pt>
                <c:pt idx="2">
                  <c:v>0.70427059712773998</c:v>
                </c:pt>
                <c:pt idx="3">
                  <c:v>0.69914156138645933</c:v>
                </c:pt>
                <c:pt idx="4">
                  <c:v>0.46900982615268338</c:v>
                </c:pt>
              </c:numCache>
            </c:numRef>
          </c:yVal>
        </c:ser>
        <c:ser>
          <c:idx val="1"/>
          <c:order val="1"/>
          <c:tx>
            <c:strRef>
              <c:f>'Magellan Sheet 1'!$C$46</c:f>
              <c:strCache>
                <c:ptCount val="1"/>
                <c:pt idx="0">
                  <c:v>ki</c:v>
                </c:pt>
              </c:strCache>
            </c:strRef>
          </c:tx>
          <c:spPr>
            <a:ln w="12700">
              <a:solidFill>
                <a:schemeClr val="tx1"/>
              </a:solidFill>
              <a:prstDash val="dash"/>
            </a:ln>
          </c:spPr>
          <c:marker>
            <c:symbol val="circle"/>
            <c:size val="3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plus"/>
            <c:errValType val="cust"/>
            <c:plus>
              <c:numRef>
                <c:f>('Magellan Sheet 1'!$C$37,'Magellan Sheet 1'!$F$37,'Magellan Sheet 1'!$I$37,'Magellan Sheet 1'!$L$37)</c:f>
                <c:numCache>
                  <c:formatCode>General</c:formatCode>
                  <c:ptCount val="4"/>
                  <c:pt idx="0">
                    <c:v>1.9395177285691841E-2</c:v>
                  </c:pt>
                  <c:pt idx="1">
                    <c:v>5.0236405757500484E-2</c:v>
                  </c:pt>
                  <c:pt idx="2">
                    <c:v>3.1917660454102395E-2</c:v>
                  </c:pt>
                  <c:pt idx="3">
                    <c:v>6.0956421972751862E-2</c:v>
                  </c:pt>
                </c:numCache>
              </c:numRef>
            </c:pl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xVal>
            <c:numRef>
              <c:f>'Magellan Sheet 1'!$D$44:$G$44</c:f>
              <c:numCache>
                <c:formatCode>General</c:formatCode>
                <c:ptCount val="4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45</c:v>
                </c:pt>
              </c:numCache>
            </c:numRef>
          </c:xVal>
          <c:yVal>
            <c:numRef>
              <c:f>'Magellan Sheet 1'!$D$46:$G$46</c:f>
              <c:numCache>
                <c:formatCode>General</c:formatCode>
                <c:ptCount val="4"/>
                <c:pt idx="0">
                  <c:v>0.21910430839002557</c:v>
                </c:pt>
                <c:pt idx="1">
                  <c:v>0.52826368642694244</c:v>
                </c:pt>
                <c:pt idx="2">
                  <c:v>0.51530612244897955</c:v>
                </c:pt>
                <c:pt idx="3">
                  <c:v>0.46900982615268338</c:v>
                </c:pt>
              </c:numCache>
            </c:numRef>
          </c:yVal>
        </c:ser>
        <c:axId val="64692608"/>
        <c:axId val="64694144"/>
      </c:scatterChart>
      <c:valAx>
        <c:axId val="64692608"/>
        <c:scaling>
          <c:orientation val="minMax"/>
          <c:max val="50"/>
          <c:min val="0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 lang="en-GB" sz="6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64694144"/>
        <c:crosses val="autoZero"/>
        <c:crossBetween val="midCat"/>
        <c:majorUnit val="20"/>
      </c:valAx>
      <c:valAx>
        <c:axId val="64694144"/>
        <c:scaling>
          <c:orientation val="minMax"/>
          <c:max val="1"/>
          <c:min val="0"/>
        </c:scaling>
        <c:axPos val="l"/>
        <c:numFmt formatCode="General" sourceLinked="1"/>
        <c:tickLblPos val="nextTo"/>
        <c:txPr>
          <a:bodyPr/>
          <a:lstStyle/>
          <a:p>
            <a:pPr>
              <a:defRPr lang="en-GB" sz="600"/>
            </a:pPr>
            <a:endParaRPr lang="en-US"/>
          </a:p>
        </c:txPr>
        <c:crossAx val="64692608"/>
        <c:crosses val="autoZero"/>
        <c:crossBetween val="midCat"/>
        <c:majorUnit val="0.4"/>
      </c:valAx>
    </c:plotArea>
    <c:plotVisOnly val="1"/>
    <c:dispBlanksAs val="gap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plotArea>
      <c:layout>
        <c:manualLayout>
          <c:layoutTarget val="inner"/>
          <c:xMode val="edge"/>
          <c:yMode val="edge"/>
          <c:x val="0.15153675288282425"/>
          <c:y val="7.1834133771600264E-2"/>
          <c:w val="0.56831779981020702"/>
          <c:h val="0.71801222996989633"/>
        </c:manualLayout>
      </c:layout>
      <c:scatterChart>
        <c:scatterStyle val="lineMarker"/>
        <c:ser>
          <c:idx val="0"/>
          <c:order val="0"/>
          <c:tx>
            <c:strRef>
              <c:f>'old GTT'!$Q$4</c:f>
              <c:strCache>
                <c:ptCount val="1"/>
                <c:pt idx="0">
                  <c:v>WT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circle"/>
            <c:size val="3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x"/>
            <c:errBarType val="both"/>
            <c:errValType val="fixedVal"/>
            <c:val val="1"/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errBars>
            <c:errDir val="y"/>
            <c:errBarType val="plus"/>
            <c:errValType val="cust"/>
            <c:plus>
              <c:numRef>
                <c:f>'old GTT'!$K$24:$O$24</c:f>
                <c:numCache>
                  <c:formatCode>General</c:formatCode>
                  <c:ptCount val="5"/>
                  <c:pt idx="0">
                    <c:v>6.9433637381316613</c:v>
                  </c:pt>
                  <c:pt idx="1">
                    <c:v>17.624254677607595</c:v>
                  </c:pt>
                  <c:pt idx="2">
                    <c:v>24.528338952417982</c:v>
                  </c:pt>
                  <c:pt idx="3">
                    <c:v>30.363027052069569</c:v>
                  </c:pt>
                  <c:pt idx="4">
                    <c:v>16.103684269719906</c:v>
                  </c:pt>
                </c:numCache>
              </c:numRef>
            </c:pl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xVal>
            <c:numRef>
              <c:f>'old GTT'!$R$3:$V$3</c:f>
              <c:numCache>
                <c:formatCode>General</c:formatCode>
                <c:ptCount val="5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45</c:v>
                </c:pt>
                <c:pt idx="4">
                  <c:v>100</c:v>
                </c:pt>
              </c:numCache>
            </c:numRef>
          </c:xVal>
          <c:yVal>
            <c:numRef>
              <c:f>'old GTT'!$R$4:$V$4</c:f>
              <c:numCache>
                <c:formatCode>General</c:formatCode>
                <c:ptCount val="5"/>
                <c:pt idx="0">
                  <c:v>98.212499999999991</c:v>
                </c:pt>
                <c:pt idx="1">
                  <c:v>377.68235294116886</c:v>
                </c:pt>
                <c:pt idx="2">
                  <c:v>335.96470588235297</c:v>
                </c:pt>
                <c:pt idx="3">
                  <c:v>280.16470588235438</c:v>
                </c:pt>
                <c:pt idx="4">
                  <c:v>176.92941176470578</c:v>
                </c:pt>
              </c:numCache>
            </c:numRef>
          </c:yVal>
        </c:ser>
        <c:ser>
          <c:idx val="1"/>
          <c:order val="1"/>
          <c:tx>
            <c:strRef>
              <c:f>'old GTT'!$Q$5</c:f>
              <c:strCache>
                <c:ptCount val="1"/>
                <c:pt idx="0">
                  <c:v>KI</c:v>
                </c:pt>
              </c:strCache>
            </c:strRef>
          </c:tx>
          <c:spPr>
            <a:ln w="12700">
              <a:solidFill>
                <a:schemeClr val="tx1"/>
              </a:solidFill>
              <a:prstDash val="dash"/>
            </a:ln>
          </c:spPr>
          <c:marker>
            <c:symbol val="circle"/>
            <c:size val="3"/>
            <c:spPr>
              <a:solidFill>
                <a:sysClr val="windowText" lastClr="000000"/>
              </a:solidFill>
              <a:ln>
                <a:solidFill>
                  <a:schemeClr val="tx1"/>
                </a:solidFill>
              </a:ln>
            </c:spPr>
          </c:marker>
          <c:errBars>
            <c:errDir val="x"/>
            <c:errBarType val="both"/>
            <c:errValType val="fixedVal"/>
            <c:val val="1"/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errBars>
            <c:errDir val="y"/>
            <c:errBarType val="plus"/>
            <c:errValType val="cust"/>
            <c:plus>
              <c:numRef>
                <c:f>'old GTT'!$K$53:$O$53</c:f>
                <c:numCache>
                  <c:formatCode>General</c:formatCode>
                  <c:ptCount val="5"/>
                  <c:pt idx="0">
                    <c:v>3.5326194247329137</c:v>
                  </c:pt>
                  <c:pt idx="1">
                    <c:v>18.400543470234489</c:v>
                  </c:pt>
                  <c:pt idx="2">
                    <c:v>21.697159727939965</c:v>
                  </c:pt>
                  <c:pt idx="3">
                    <c:v>22.65078049743229</c:v>
                  </c:pt>
                  <c:pt idx="4">
                    <c:v>13.836203217664872</c:v>
                  </c:pt>
                </c:numCache>
              </c:numRef>
            </c:pl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xVal>
            <c:numRef>
              <c:f>'old GTT'!$R$3:$V$3</c:f>
              <c:numCache>
                <c:formatCode>General</c:formatCode>
                <c:ptCount val="5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45</c:v>
                </c:pt>
                <c:pt idx="4">
                  <c:v>100</c:v>
                </c:pt>
              </c:numCache>
            </c:numRef>
          </c:xVal>
          <c:yVal>
            <c:numRef>
              <c:f>'old GTT'!$R$5:$V$5</c:f>
              <c:numCache>
                <c:formatCode>General</c:formatCode>
                <c:ptCount val="5"/>
                <c:pt idx="0">
                  <c:v>87.6</c:v>
                </c:pt>
                <c:pt idx="1">
                  <c:v>275.39999999999969</c:v>
                </c:pt>
                <c:pt idx="2">
                  <c:v>261.73636363636371</c:v>
                </c:pt>
                <c:pt idx="3">
                  <c:v>240.29999999999998</c:v>
                </c:pt>
                <c:pt idx="4">
                  <c:v>151.69090909090909</c:v>
                </c:pt>
              </c:numCache>
            </c:numRef>
          </c:yVal>
        </c:ser>
        <c:axId val="64727680"/>
        <c:axId val="64737664"/>
      </c:scatterChart>
      <c:valAx>
        <c:axId val="64727680"/>
        <c:scaling>
          <c:orientation val="minMax"/>
          <c:max val="100"/>
          <c:min val="0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 lang="en-GB" sz="6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64737664"/>
        <c:crosses val="autoZero"/>
        <c:crossBetween val="midCat"/>
        <c:majorUnit val="20"/>
      </c:valAx>
      <c:valAx>
        <c:axId val="64737664"/>
        <c:scaling>
          <c:orientation val="minMax"/>
          <c:max val="500"/>
          <c:min val="0"/>
        </c:scaling>
        <c:axPos val="l"/>
        <c:numFmt formatCode="General" sourceLinked="1"/>
        <c:tickLblPos val="nextTo"/>
        <c:txPr>
          <a:bodyPr/>
          <a:lstStyle/>
          <a:p>
            <a:pPr>
              <a:defRPr lang="en-GB" sz="600"/>
            </a:pPr>
            <a:endParaRPr lang="en-US"/>
          </a:p>
        </c:txPr>
        <c:crossAx val="64727680"/>
        <c:crosses val="autoZero"/>
        <c:crossBetween val="midCat"/>
        <c:majorUnit val="100"/>
      </c:valAx>
    </c:plotArea>
    <c:plotVisOnly val="1"/>
    <c:dispBlanksAs val="gap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plotArea>
      <c:layout>
        <c:manualLayout>
          <c:layoutTarget val="inner"/>
          <c:xMode val="edge"/>
          <c:yMode val="edge"/>
          <c:x val="0.13375240594925633"/>
          <c:y val="0.17708281920415717"/>
          <c:w val="0.64213104386049291"/>
          <c:h val="0.67254244859614565"/>
        </c:manualLayout>
      </c:layout>
      <c:scatterChart>
        <c:scatterStyle val="lineMarker"/>
        <c:ser>
          <c:idx val="0"/>
          <c:order val="0"/>
          <c:spPr>
            <a:ln w="12700">
              <a:solidFill>
                <a:schemeClr val="tx1"/>
              </a:solidFill>
            </a:ln>
          </c:spPr>
          <c:marker>
            <c:symbol val="circle"/>
            <c:size val="3"/>
            <c:spPr>
              <a:solidFill>
                <a:schemeClr val="tx1"/>
              </a:solidFill>
              <a:ln w="12700">
                <a:solidFill>
                  <a:schemeClr val="tx1"/>
                </a:solidFill>
              </a:ln>
            </c:spPr>
          </c:marker>
          <c:errBars>
            <c:errDir val="y"/>
            <c:errBarType val="plus"/>
            <c:errValType val="cust"/>
            <c:plus>
              <c:numRef>
                <c:f>'OLD 0.75Ukg'!$AE$3:$AH$3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2.9291974825435312</c:v>
                  </c:pt>
                  <c:pt idx="2">
                    <c:v>3.0175148472854181</c:v>
                  </c:pt>
                  <c:pt idx="3">
                    <c:v>3.6748354357411177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errBars>
            <c:errDir val="x"/>
            <c:errBarType val="both"/>
            <c:errValType val="fixedVal"/>
            <c:val val="1"/>
          </c:errBars>
          <c:xVal>
            <c:numRef>
              <c:f>'OLD 0.75Ukg'!$U$64:$X$64</c:f>
              <c:numCache>
                <c:formatCode>General</c:formatCode>
                <c:ptCount val="4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60</c:v>
                </c:pt>
              </c:numCache>
            </c:numRef>
          </c:xVal>
          <c:yVal>
            <c:numRef>
              <c:f>'OLD 0.75Ukg'!$U$65:$X$65</c:f>
              <c:numCache>
                <c:formatCode>0.00</c:formatCode>
                <c:ptCount val="4"/>
                <c:pt idx="0">
                  <c:v>100</c:v>
                </c:pt>
                <c:pt idx="1">
                  <c:v>83.568764375945662</c:v>
                </c:pt>
                <c:pt idx="2">
                  <c:v>64.166412059628158</c:v>
                </c:pt>
                <c:pt idx="3">
                  <c:v>58.190539071887763</c:v>
                </c:pt>
              </c:numCache>
            </c:numRef>
          </c:yVal>
        </c:ser>
        <c:ser>
          <c:idx val="1"/>
          <c:order val="1"/>
          <c:spPr>
            <a:ln w="12700">
              <a:solidFill>
                <a:schemeClr val="tx1"/>
              </a:solidFill>
              <a:prstDash val="dash"/>
            </a:ln>
          </c:spPr>
          <c:marker>
            <c:symbol val="circle"/>
            <c:size val="3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plus"/>
            <c:errValType val="cust"/>
            <c:plus>
              <c:numRef>
                <c:f>'OLD 0.75Ukg'!$AE$19:$AH$19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2.5011451326264278</c:v>
                  </c:pt>
                  <c:pt idx="2">
                    <c:v>4.0047950494949305</c:v>
                  </c:pt>
                  <c:pt idx="3">
                    <c:v>3.8473654350520126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errBars>
            <c:errDir val="x"/>
            <c:errBarType val="both"/>
            <c:errValType val="fixedVal"/>
            <c:val val="1"/>
          </c:errBars>
          <c:xVal>
            <c:numRef>
              <c:f>'OLD 0.75Ukg'!$U$64:$X$64</c:f>
              <c:numCache>
                <c:formatCode>General</c:formatCode>
                <c:ptCount val="4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60</c:v>
                </c:pt>
              </c:numCache>
            </c:numRef>
          </c:xVal>
          <c:yVal>
            <c:numRef>
              <c:f>'OLD 0.75Ukg'!$U$66:$X$66</c:f>
              <c:numCache>
                <c:formatCode>0.00</c:formatCode>
                <c:ptCount val="4"/>
                <c:pt idx="0">
                  <c:v>100</c:v>
                </c:pt>
                <c:pt idx="1">
                  <c:v>73.63</c:v>
                </c:pt>
                <c:pt idx="2">
                  <c:v>53.583018554262928</c:v>
                </c:pt>
                <c:pt idx="3">
                  <c:v>44.614694140186124</c:v>
                </c:pt>
              </c:numCache>
            </c:numRef>
          </c:yVal>
        </c:ser>
        <c:axId val="64779776"/>
        <c:axId val="64781312"/>
      </c:scatterChart>
      <c:valAx>
        <c:axId val="64779776"/>
        <c:scaling>
          <c:orientation val="minMax"/>
          <c:max val="60"/>
          <c:min val="0"/>
        </c:scaling>
        <c:axPos val="b"/>
        <c:numFmt formatCode="General" sourceLinked="1"/>
        <c:tickLblPos val="nextTo"/>
        <c:txPr>
          <a:bodyPr/>
          <a:lstStyle/>
          <a:p>
            <a:pPr>
              <a:defRPr lang="en-GB" sz="600"/>
            </a:pPr>
            <a:endParaRPr lang="en-US"/>
          </a:p>
        </c:txPr>
        <c:crossAx val="64781312"/>
        <c:crosses val="autoZero"/>
        <c:crossBetween val="midCat"/>
        <c:majorUnit val="20"/>
      </c:valAx>
      <c:valAx>
        <c:axId val="64781312"/>
        <c:scaling>
          <c:orientation val="minMax"/>
          <c:max val="100"/>
        </c:scaling>
        <c:axPos val="l"/>
        <c:numFmt formatCode="0" sourceLinked="0"/>
        <c:tickLblPos val="nextTo"/>
        <c:txPr>
          <a:bodyPr/>
          <a:lstStyle/>
          <a:p>
            <a:pPr>
              <a:defRPr lang="en-GB" sz="600"/>
            </a:pPr>
            <a:endParaRPr lang="en-US"/>
          </a:p>
        </c:txPr>
        <c:crossAx val="64779776"/>
        <c:crosses val="autoZero"/>
        <c:crossBetween val="midCat"/>
        <c:majorUnit val="20"/>
      </c:valAx>
    </c:plotArea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plotArea>
      <c:layout>
        <c:manualLayout>
          <c:layoutTarget val="inner"/>
          <c:xMode val="edge"/>
          <c:yMode val="edge"/>
          <c:x val="8.4682852143484241E-2"/>
          <c:y val="4.2141294838146305E-2"/>
          <c:w val="0.6232141526115984"/>
          <c:h val="0.79822506561679785"/>
        </c:manualLayout>
      </c:layout>
      <c:scatterChart>
        <c:scatterStyle val="lineMarker"/>
        <c:ser>
          <c:idx val="0"/>
          <c:order val="0"/>
          <c:tx>
            <c:v>KI</c:v>
          </c:tx>
          <c:spPr>
            <a:ln w="12700">
              <a:solidFill>
                <a:schemeClr val="tx1"/>
              </a:solidFill>
              <a:prstDash val="dash"/>
            </a:ln>
          </c:spPr>
          <c:marker>
            <c:symbol val="circle"/>
            <c:size val="3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x"/>
            <c:errBarType val="both"/>
            <c:errValType val="fixedVal"/>
            <c:val val="1"/>
          </c:errBars>
          <c:errBars>
            <c:errDir val="y"/>
            <c:errBarType val="both"/>
            <c:errValType val="cust"/>
            <c:plus>
              <c:numRef>
                <c:f>'young 0.75Ukg'!$AE$31:$AH$31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5.4359758373939355</c:v>
                  </c:pt>
                  <c:pt idx="2">
                    <c:v>6.0284529716939605</c:v>
                  </c:pt>
                  <c:pt idx="3">
                    <c:v>4.1908344512703799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xVal>
            <c:numRef>
              <c:f>'young 0.75Ukg'!$AE$30:$AH$30</c:f>
              <c:numCache>
                <c:formatCode>General</c:formatCode>
                <c:ptCount val="4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60</c:v>
                </c:pt>
              </c:numCache>
            </c:numRef>
          </c:xVal>
          <c:yVal>
            <c:numRef>
              <c:f>'young 0.75Ukg'!$U$31:$X$31</c:f>
              <c:numCache>
                <c:formatCode>0.00</c:formatCode>
                <c:ptCount val="4"/>
                <c:pt idx="0">
                  <c:v>100</c:v>
                </c:pt>
                <c:pt idx="1">
                  <c:v>113.08422735694334</c:v>
                </c:pt>
                <c:pt idx="2">
                  <c:v>103.52563842170808</c:v>
                </c:pt>
                <c:pt idx="3">
                  <c:v>84.330912816790416</c:v>
                </c:pt>
              </c:numCache>
            </c:numRef>
          </c:yVal>
        </c:ser>
        <c:ser>
          <c:idx val="1"/>
          <c:order val="1"/>
          <c:tx>
            <c:v>WT</c:v>
          </c:tx>
          <c:spPr>
            <a:ln w="12700">
              <a:solidFill>
                <a:schemeClr val="tx1"/>
              </a:solidFill>
            </a:ln>
          </c:spPr>
          <c:marker>
            <c:symbol val="circle"/>
            <c:size val="3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x"/>
            <c:errBarType val="both"/>
            <c:errValType val="fixedVal"/>
            <c:val val="1"/>
          </c:errBars>
          <c:errBars>
            <c:errDir val="y"/>
            <c:errBarType val="both"/>
            <c:errValType val="cust"/>
            <c:plus>
              <c:numRef>
                <c:f>'young 0.75Ukg'!$AE$51:$AH$51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7.5121055411763784</c:v>
                  </c:pt>
                  <c:pt idx="2">
                    <c:v>9.140420590494843</c:v>
                  </c:pt>
                  <c:pt idx="3">
                    <c:v>6.8917921574728194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xVal>
            <c:numRef>
              <c:f>'young 0.75Ukg'!$AE$30:$AH$30</c:f>
              <c:numCache>
                <c:formatCode>General</c:formatCode>
                <c:ptCount val="4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60</c:v>
                </c:pt>
              </c:numCache>
            </c:numRef>
          </c:xVal>
          <c:yVal>
            <c:numRef>
              <c:f>'young 0.75Ukg'!$U$51:$X$51</c:f>
              <c:numCache>
                <c:formatCode>0.00</c:formatCode>
                <c:ptCount val="4"/>
                <c:pt idx="0">
                  <c:v>100</c:v>
                </c:pt>
                <c:pt idx="1">
                  <c:v>136.88832327777942</c:v>
                </c:pt>
                <c:pt idx="2">
                  <c:v>126.65704663993283</c:v>
                </c:pt>
                <c:pt idx="3">
                  <c:v>108.26052046079901</c:v>
                </c:pt>
              </c:numCache>
            </c:numRef>
          </c:yVal>
        </c:ser>
        <c:axId val="66208128"/>
        <c:axId val="66209664"/>
      </c:scatterChart>
      <c:valAx>
        <c:axId val="66208128"/>
        <c:scaling>
          <c:orientation val="minMax"/>
          <c:max val="60"/>
          <c:min val="0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 lang="en-GB" sz="6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66209664"/>
        <c:crossesAt val="0"/>
        <c:crossBetween val="midCat"/>
        <c:majorUnit val="20"/>
      </c:valAx>
      <c:valAx>
        <c:axId val="66209664"/>
        <c:scaling>
          <c:orientation val="minMax"/>
        </c:scaling>
        <c:axPos val="l"/>
        <c:numFmt formatCode="0" sourceLinked="0"/>
        <c:tickLblPos val="nextTo"/>
        <c:txPr>
          <a:bodyPr rot="0" vert="horz"/>
          <a:lstStyle/>
          <a:p>
            <a:pPr>
              <a:defRPr lang="en-GB" sz="600"/>
            </a:pPr>
            <a:endParaRPr lang="en-US"/>
          </a:p>
        </c:txPr>
        <c:crossAx val="66208128"/>
        <c:crosses val="autoZero"/>
        <c:crossBetween val="midCat"/>
      </c:valAx>
      <c:spPr>
        <a:noFill/>
      </c:spPr>
    </c:plotArea>
    <c:plotVisOnly val="1"/>
    <c:dispBlanksAs val="gap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plotArea>
      <c:layout>
        <c:manualLayout>
          <c:layoutTarget val="inner"/>
          <c:xMode val="edge"/>
          <c:yMode val="edge"/>
          <c:x val="0.12617151060896542"/>
          <c:y val="6.5356829320975404E-2"/>
          <c:w val="0.67257559316036064"/>
          <c:h val="0.74343914809276646"/>
        </c:manualLayout>
      </c:layout>
      <c:scatterChart>
        <c:scatterStyle val="lineMarker"/>
        <c:ser>
          <c:idx val="0"/>
          <c:order val="0"/>
          <c:tx>
            <c:strRef>
              <c:f>Sheet1!$B$23</c:f>
              <c:strCache>
                <c:ptCount val="1"/>
                <c:pt idx="0">
                  <c:v>wt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x"/>
            <c:errBarType val="both"/>
            <c:errValType val="fixedVal"/>
            <c:val val="1"/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errBars>
            <c:errDir val="y"/>
            <c:errBarType val="both"/>
            <c:errValType val="cust"/>
            <c:plus>
              <c:numRef>
                <c:f>Sheet1!$C$34:$G$34</c:f>
                <c:numCache>
                  <c:formatCode>General</c:formatCode>
                  <c:ptCount val="5"/>
                  <c:pt idx="0">
                    <c:v>14.836266989435682</c:v>
                  </c:pt>
                  <c:pt idx="1">
                    <c:v>35.046189003033724</c:v>
                  </c:pt>
                  <c:pt idx="2">
                    <c:v>34.439401325173492</c:v>
                  </c:pt>
                  <c:pt idx="3">
                    <c:v>30.236583801745706</c:v>
                  </c:pt>
                  <c:pt idx="4">
                    <c:v>8.8680324762598328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xVal>
            <c:numRef>
              <c:f>Sheet1!$C$23:$G$23</c:f>
              <c:numCache>
                <c:formatCode>General</c:formatCode>
                <c:ptCount val="5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45</c:v>
                </c:pt>
                <c:pt idx="4">
                  <c:v>100</c:v>
                </c:pt>
              </c:numCache>
            </c:numRef>
          </c:xVal>
          <c:yVal>
            <c:numRef>
              <c:f>Sheet1!$C$33:$G$33</c:f>
              <c:numCache>
                <c:formatCode>General</c:formatCode>
                <c:ptCount val="5"/>
                <c:pt idx="0">
                  <c:v>134.6</c:v>
                </c:pt>
                <c:pt idx="1">
                  <c:v>326.20000000000005</c:v>
                </c:pt>
                <c:pt idx="2">
                  <c:v>299.39999999999969</c:v>
                </c:pt>
                <c:pt idx="3">
                  <c:v>298.00000000000006</c:v>
                </c:pt>
                <c:pt idx="4">
                  <c:v>166.00000000000003</c:v>
                </c:pt>
              </c:numCache>
            </c:numRef>
          </c:yVal>
        </c:ser>
        <c:ser>
          <c:idx val="1"/>
          <c:order val="1"/>
          <c:tx>
            <c:v>ki</c:v>
          </c:tx>
          <c:spPr>
            <a:ln w="12700">
              <a:solidFill>
                <a:schemeClr val="tx1"/>
              </a:solidFill>
              <a:prstDash val="dash"/>
            </a:ln>
          </c:spPr>
          <c:marker>
            <c:symbol val="square"/>
            <c:size val="4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x"/>
            <c:errBarType val="both"/>
            <c:errValType val="fixedVal"/>
            <c:val val="1"/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errBars>
            <c:errDir val="y"/>
            <c:errBarType val="both"/>
            <c:errValType val="cust"/>
            <c:plus>
              <c:numRef>
                <c:f>Sheet1!$C$43:$G$43</c:f>
                <c:numCache>
                  <c:formatCode>General</c:formatCode>
                  <c:ptCount val="5"/>
                  <c:pt idx="0">
                    <c:v>6.0687893423345374</c:v>
                  </c:pt>
                  <c:pt idx="1">
                    <c:v>16.09900491284089</c:v>
                  </c:pt>
                  <c:pt idx="2">
                    <c:v>32.314172034661524</c:v>
                  </c:pt>
                  <c:pt idx="3">
                    <c:v>31.784285682181523</c:v>
                  </c:pt>
                  <c:pt idx="4">
                    <c:v>36.66007114459201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xVal>
            <c:numRef>
              <c:f>Sheet1!$C$23:$G$23</c:f>
              <c:numCache>
                <c:formatCode>General</c:formatCode>
                <c:ptCount val="5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45</c:v>
                </c:pt>
                <c:pt idx="4">
                  <c:v>100</c:v>
                </c:pt>
              </c:numCache>
            </c:numRef>
          </c:xVal>
          <c:yVal>
            <c:numRef>
              <c:f>Sheet1!$C$42:$G$42</c:f>
              <c:numCache>
                <c:formatCode>General</c:formatCode>
                <c:ptCount val="5"/>
                <c:pt idx="0">
                  <c:v>125.48571428571429</c:v>
                </c:pt>
                <c:pt idx="1">
                  <c:v>349.97142857142859</c:v>
                </c:pt>
                <c:pt idx="2">
                  <c:v>414.00000000000006</c:v>
                </c:pt>
                <c:pt idx="3">
                  <c:v>424.02857142856868</c:v>
                </c:pt>
                <c:pt idx="4">
                  <c:v>280.02857142856863</c:v>
                </c:pt>
              </c:numCache>
            </c:numRef>
          </c:yVal>
        </c:ser>
        <c:axId val="66243584"/>
        <c:axId val="66253568"/>
      </c:scatterChart>
      <c:valAx>
        <c:axId val="66243584"/>
        <c:scaling>
          <c:orientation val="minMax"/>
          <c:max val="100"/>
          <c:min val="0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 sz="6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66253568"/>
        <c:crosses val="autoZero"/>
        <c:crossBetween val="midCat"/>
      </c:valAx>
      <c:valAx>
        <c:axId val="66253568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600"/>
            </a:pPr>
            <a:endParaRPr lang="en-US"/>
          </a:p>
        </c:txPr>
        <c:crossAx val="66243584"/>
        <c:crosses val="autoZero"/>
        <c:crossBetween val="midCat"/>
      </c:valAx>
      <c:spPr>
        <a:noFill/>
      </c:spPr>
    </c:plotArea>
    <c:plotVisOnly val="1"/>
    <c:dispBlanksAs val="gap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D45B4-AF0B-4C77-8195-6A8A545FE0D2}" type="datetimeFigureOut">
              <a:rPr lang="en-US" smtClean="0"/>
              <a:pPr/>
              <a:t>1/10/2013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2122EF-9F2C-4FD3-8A90-4EB649A4B76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122EF-9F2C-4FD3-8A90-4EB649A4B760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DE7D-0204-4106-989E-91826C775726}" type="datetimeFigureOut">
              <a:rPr lang="en-US" smtClean="0"/>
              <a:pPr/>
              <a:t>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F6926-6406-49B9-AEFF-5407C6E9BA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DE7D-0204-4106-989E-91826C775726}" type="datetimeFigureOut">
              <a:rPr lang="en-US" smtClean="0"/>
              <a:pPr/>
              <a:t>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F6926-6406-49B9-AEFF-5407C6E9BA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DE7D-0204-4106-989E-91826C775726}" type="datetimeFigureOut">
              <a:rPr lang="en-US" smtClean="0"/>
              <a:pPr/>
              <a:t>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F6926-6406-49B9-AEFF-5407C6E9BA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DE7D-0204-4106-989E-91826C775726}" type="datetimeFigureOut">
              <a:rPr lang="en-US" smtClean="0"/>
              <a:pPr/>
              <a:t>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F6926-6406-49B9-AEFF-5407C6E9BA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DE7D-0204-4106-989E-91826C775726}" type="datetimeFigureOut">
              <a:rPr lang="en-US" smtClean="0"/>
              <a:pPr/>
              <a:t>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F6926-6406-49B9-AEFF-5407C6E9BA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DE7D-0204-4106-989E-91826C775726}" type="datetimeFigureOut">
              <a:rPr lang="en-US" smtClean="0"/>
              <a:pPr/>
              <a:t>1/10/2013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F6926-6406-49B9-AEFF-5407C6E9BA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DE7D-0204-4106-989E-91826C775726}" type="datetimeFigureOut">
              <a:rPr lang="en-US" smtClean="0"/>
              <a:pPr/>
              <a:t>1/10/2013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F6926-6406-49B9-AEFF-5407C6E9BA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DE7D-0204-4106-989E-91826C775726}" type="datetimeFigureOut">
              <a:rPr lang="en-US" smtClean="0"/>
              <a:pPr/>
              <a:t>1/10/2013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F6926-6406-49B9-AEFF-5407C6E9BA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DE7D-0204-4106-989E-91826C775726}" type="datetimeFigureOut">
              <a:rPr lang="en-US" smtClean="0"/>
              <a:pPr/>
              <a:t>1/10/2013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F6926-6406-49B9-AEFF-5407C6E9BA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DE7D-0204-4106-989E-91826C775726}" type="datetimeFigureOut">
              <a:rPr lang="en-US" smtClean="0"/>
              <a:pPr/>
              <a:t>1/10/2013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F6926-6406-49B9-AEFF-5407C6E9BA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DE7D-0204-4106-989E-91826C775726}" type="datetimeFigureOut">
              <a:rPr lang="en-US" smtClean="0"/>
              <a:pPr/>
              <a:t>1/10/2013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F6926-6406-49B9-AEFF-5407C6E9BA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8DE7D-0204-4106-989E-91826C775726}" type="datetimeFigureOut">
              <a:rPr lang="en-US" smtClean="0"/>
              <a:pPr/>
              <a:t>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F6926-6406-49B9-AEFF-5407C6E9BAA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13" Type="http://schemas.openxmlformats.org/officeDocument/2006/relationships/image" Target="../media/image4.png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chart" Target="../charts/chart4.xml"/><Relationship Id="rId11" Type="http://schemas.openxmlformats.org/officeDocument/2006/relationships/oleObject" Target="../embeddings/oleObject2.bin"/><Relationship Id="rId5" Type="http://schemas.openxmlformats.org/officeDocument/2006/relationships/chart" Target="../charts/chart3.xml"/><Relationship Id="rId10" Type="http://schemas.openxmlformats.org/officeDocument/2006/relationships/oleObject" Target="../embeddings/oleObject1.bin"/><Relationship Id="rId4" Type="http://schemas.openxmlformats.org/officeDocument/2006/relationships/chart" Target="../charts/chart2.xml"/><Relationship Id="rId9" Type="http://schemas.openxmlformats.org/officeDocument/2006/relationships/chart" Target="../charts/char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chart" Target="../charts/chart10.xml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chart" Target="../charts/chart9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chart" Target="../charts/chart8.xml"/><Relationship Id="rId5" Type="http://schemas.openxmlformats.org/officeDocument/2006/relationships/image" Target="../media/image7.jpeg"/><Relationship Id="rId10" Type="http://schemas.openxmlformats.org/officeDocument/2006/relationships/image" Target="../media/image12.png"/><Relationship Id="rId4" Type="http://schemas.openxmlformats.org/officeDocument/2006/relationships/image" Target="../media/image6.jpeg"/><Relationship Id="rId9" Type="http://schemas.openxmlformats.org/officeDocument/2006/relationships/image" Target="../media/image11.png"/><Relationship Id="rId14" Type="http://schemas.openxmlformats.org/officeDocument/2006/relationships/chart" Target="../charts/char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728" y="71414"/>
            <a:ext cx="4235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/>
              <a:t>Fig1</a:t>
            </a:r>
            <a:endParaRPr lang="en-GB" sz="1100" b="1" dirty="0"/>
          </a:p>
        </p:txBody>
      </p:sp>
      <p:grpSp>
        <p:nvGrpSpPr>
          <p:cNvPr id="5" name="Group 4"/>
          <p:cNvGrpSpPr/>
          <p:nvPr/>
        </p:nvGrpSpPr>
        <p:grpSpPr>
          <a:xfrm>
            <a:off x="412719" y="428604"/>
            <a:ext cx="5016537" cy="1909747"/>
            <a:chOff x="3413115" y="714356"/>
            <a:chExt cx="5016537" cy="1909747"/>
          </a:xfrm>
        </p:grpSpPr>
        <p:graphicFrame>
          <p:nvGraphicFramePr>
            <p:cNvPr id="6" name="Chart 5"/>
            <p:cNvGraphicFramePr/>
            <p:nvPr/>
          </p:nvGraphicFramePr>
          <p:xfrm>
            <a:off x="3571858" y="1300136"/>
            <a:ext cx="928693" cy="123824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7" name="Text Box 35"/>
            <p:cNvSpPr txBox="1">
              <a:spLocks noChangeArrowheads="1"/>
            </p:cNvSpPr>
            <p:nvPr/>
          </p:nvSpPr>
          <p:spPr bwMode="auto">
            <a:xfrm rot="16200000">
              <a:off x="2890827" y="1618754"/>
              <a:ext cx="1260475" cy="2159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>
                  <a:latin typeface="Calibri" pitchFamily="34" charset="0"/>
                </a:rPr>
                <a:t>fasting  glycaemia (mg/dl)</a:t>
              </a:r>
            </a:p>
          </p:txBody>
        </p:sp>
        <p:sp>
          <p:nvSpPr>
            <p:cNvPr id="8" name="Text Box 37"/>
            <p:cNvSpPr txBox="1">
              <a:spLocks noChangeArrowheads="1"/>
            </p:cNvSpPr>
            <p:nvPr/>
          </p:nvSpPr>
          <p:spPr bwMode="auto">
            <a:xfrm rot="16200000">
              <a:off x="4985545" y="2219635"/>
              <a:ext cx="325437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>
                  <a:latin typeface="Calibri" pitchFamily="34" charset="0"/>
                </a:rPr>
                <a:t>WT</a:t>
              </a:r>
            </a:p>
          </p:txBody>
        </p:sp>
        <p:sp>
          <p:nvSpPr>
            <p:cNvPr id="9" name="Text Box 38"/>
            <p:cNvSpPr txBox="1">
              <a:spLocks noChangeArrowheads="1"/>
            </p:cNvSpPr>
            <p:nvPr/>
          </p:nvSpPr>
          <p:spPr bwMode="auto">
            <a:xfrm rot="16200000">
              <a:off x="5095876" y="2239478"/>
              <a:ext cx="45085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800">
                  <a:latin typeface="Calibri" pitchFamily="34" charset="0"/>
                </a:rPr>
                <a:t>C2</a:t>
              </a:r>
              <a:r>
                <a:rPr lang="en-GB" sz="800">
                  <a:latin typeface="Symbol" pitchFamily="18" charset="2"/>
                </a:rPr>
                <a:t>b </a:t>
              </a:r>
              <a:r>
                <a:rPr lang="en-GB" sz="800">
                  <a:latin typeface="Calibri" pitchFamily="34" charset="0"/>
                </a:rPr>
                <a:t>KI</a:t>
              </a:r>
            </a:p>
          </p:txBody>
        </p:sp>
        <p:graphicFrame>
          <p:nvGraphicFramePr>
            <p:cNvPr id="10" name="Chart 9"/>
            <p:cNvGraphicFramePr/>
            <p:nvPr/>
          </p:nvGraphicFramePr>
          <p:xfrm>
            <a:off x="4714876" y="1371574"/>
            <a:ext cx="857256" cy="11572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1" name="Text Box 35"/>
            <p:cNvSpPr txBox="1">
              <a:spLocks noChangeArrowheads="1"/>
            </p:cNvSpPr>
            <p:nvPr/>
          </p:nvSpPr>
          <p:spPr bwMode="auto">
            <a:xfrm rot="16200000">
              <a:off x="4104482" y="1706860"/>
              <a:ext cx="1119188" cy="2159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>
                  <a:latin typeface="Calibri" pitchFamily="34" charset="0"/>
                </a:rPr>
                <a:t>fed  glycaemia (mg/dl)</a:t>
              </a:r>
            </a:p>
          </p:txBody>
        </p:sp>
        <p:sp>
          <p:nvSpPr>
            <p:cNvPr id="12" name="Text Box 37"/>
            <p:cNvSpPr txBox="1">
              <a:spLocks noChangeArrowheads="1"/>
            </p:cNvSpPr>
            <p:nvPr/>
          </p:nvSpPr>
          <p:spPr bwMode="auto">
            <a:xfrm rot="16200000">
              <a:off x="3858408" y="2194223"/>
              <a:ext cx="325437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>
                  <a:latin typeface="Calibri" pitchFamily="34" charset="0"/>
                </a:rPr>
                <a:t>WT</a:t>
              </a:r>
            </a:p>
          </p:txBody>
        </p:sp>
        <p:sp>
          <p:nvSpPr>
            <p:cNvPr id="13" name="Text Box 38"/>
            <p:cNvSpPr txBox="1">
              <a:spLocks noChangeArrowheads="1"/>
            </p:cNvSpPr>
            <p:nvPr/>
          </p:nvSpPr>
          <p:spPr bwMode="auto">
            <a:xfrm rot="16200000">
              <a:off x="3968740" y="2241054"/>
              <a:ext cx="45085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800">
                  <a:latin typeface="Calibri" pitchFamily="34" charset="0"/>
                </a:rPr>
                <a:t>C2</a:t>
              </a:r>
              <a:r>
                <a:rPr lang="en-GB" sz="800">
                  <a:latin typeface="Symbol" pitchFamily="18" charset="2"/>
                </a:rPr>
                <a:t>b </a:t>
              </a:r>
              <a:r>
                <a:rPr lang="en-GB" sz="800">
                  <a:latin typeface="Calibri" pitchFamily="34" charset="0"/>
                </a:rPr>
                <a:t>KI</a:t>
              </a:r>
            </a:p>
          </p:txBody>
        </p:sp>
        <p:graphicFrame>
          <p:nvGraphicFramePr>
            <p:cNvPr id="14" name="Graphique 4"/>
            <p:cNvGraphicFramePr>
              <a:graphicFrameLocks/>
            </p:cNvGraphicFramePr>
            <p:nvPr/>
          </p:nvGraphicFramePr>
          <p:xfrm>
            <a:off x="6500826" y="1300136"/>
            <a:ext cx="754749" cy="125103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5" name="Text Box 37"/>
            <p:cNvSpPr txBox="1">
              <a:spLocks noChangeArrowheads="1"/>
            </p:cNvSpPr>
            <p:nvPr/>
          </p:nvSpPr>
          <p:spPr bwMode="auto">
            <a:xfrm rot="16200000">
              <a:off x="6645280" y="2228354"/>
              <a:ext cx="325438" cy="214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>
                  <a:latin typeface="Calibri" pitchFamily="34" charset="0"/>
                </a:rPr>
                <a:t>WT</a:t>
              </a:r>
            </a:p>
          </p:txBody>
        </p:sp>
        <p:sp>
          <p:nvSpPr>
            <p:cNvPr id="16" name="Text Box 38"/>
            <p:cNvSpPr txBox="1">
              <a:spLocks noChangeArrowheads="1"/>
            </p:cNvSpPr>
            <p:nvPr/>
          </p:nvSpPr>
          <p:spPr bwMode="auto">
            <a:xfrm rot="16200000">
              <a:off x="6868324" y="2241848"/>
              <a:ext cx="450850" cy="214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800">
                  <a:latin typeface="Calibri" pitchFamily="34" charset="0"/>
                </a:rPr>
                <a:t>C2</a:t>
              </a:r>
              <a:r>
                <a:rPr lang="en-GB" sz="800">
                  <a:latin typeface="Symbol" pitchFamily="18" charset="2"/>
                </a:rPr>
                <a:t>b </a:t>
              </a:r>
              <a:r>
                <a:rPr lang="en-GB" sz="800">
                  <a:latin typeface="Calibri" pitchFamily="34" charset="0"/>
                </a:rPr>
                <a:t>KI</a:t>
              </a:r>
            </a:p>
          </p:txBody>
        </p:sp>
        <p:sp>
          <p:nvSpPr>
            <p:cNvPr id="17" name="Text Box 35"/>
            <p:cNvSpPr txBox="1">
              <a:spLocks noChangeArrowheads="1"/>
            </p:cNvSpPr>
            <p:nvPr/>
          </p:nvSpPr>
          <p:spPr bwMode="auto">
            <a:xfrm rot="16200000">
              <a:off x="5888042" y="1636217"/>
              <a:ext cx="1184275" cy="2159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>
                  <a:latin typeface="Calibri" pitchFamily="34" charset="0"/>
                </a:rPr>
                <a:t> fed Insulinemia (ng/ml)</a:t>
              </a:r>
            </a:p>
          </p:txBody>
        </p:sp>
        <p:sp>
          <p:nvSpPr>
            <p:cNvPr id="18" name="TextBox 30"/>
            <p:cNvSpPr txBox="1">
              <a:spLocks noChangeArrowheads="1"/>
            </p:cNvSpPr>
            <p:nvPr/>
          </p:nvSpPr>
          <p:spPr bwMode="auto">
            <a:xfrm>
              <a:off x="6929443" y="1696541"/>
              <a:ext cx="249237" cy="24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000">
                  <a:latin typeface="Calibri" pitchFamily="34" charset="0"/>
                </a:rPr>
                <a:t>*</a:t>
              </a:r>
            </a:p>
          </p:txBody>
        </p:sp>
        <p:graphicFrame>
          <p:nvGraphicFramePr>
            <p:cNvPr id="19" name="Chart 18"/>
            <p:cNvGraphicFramePr/>
            <p:nvPr/>
          </p:nvGraphicFramePr>
          <p:xfrm>
            <a:off x="7500958" y="1157260"/>
            <a:ext cx="928694" cy="146684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20" name="Text Box 37"/>
            <p:cNvSpPr txBox="1">
              <a:spLocks noChangeArrowheads="1"/>
            </p:cNvSpPr>
            <p:nvPr/>
          </p:nvSpPr>
          <p:spPr bwMode="auto">
            <a:xfrm rot="16200000">
              <a:off x="7816856" y="2228354"/>
              <a:ext cx="325438" cy="214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>
                  <a:latin typeface="Calibri" pitchFamily="34" charset="0"/>
                </a:rPr>
                <a:t>WT</a:t>
              </a:r>
            </a:p>
          </p:txBody>
        </p:sp>
        <p:sp>
          <p:nvSpPr>
            <p:cNvPr id="23" name="Text Box 35"/>
            <p:cNvSpPr txBox="1">
              <a:spLocks noChangeArrowheads="1"/>
            </p:cNvSpPr>
            <p:nvPr/>
          </p:nvSpPr>
          <p:spPr bwMode="auto">
            <a:xfrm rot="16200000">
              <a:off x="6931825" y="1656060"/>
              <a:ext cx="1179512" cy="2159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>
                  <a:latin typeface="Calibri" pitchFamily="34" charset="0"/>
                </a:rPr>
                <a:t>fast Insulinemia (ng/ml)</a:t>
              </a:r>
            </a:p>
          </p:txBody>
        </p:sp>
        <p:sp>
          <p:nvSpPr>
            <p:cNvPr id="24" name="Text Box 38"/>
            <p:cNvSpPr txBox="1">
              <a:spLocks noChangeArrowheads="1"/>
            </p:cNvSpPr>
            <p:nvPr/>
          </p:nvSpPr>
          <p:spPr bwMode="auto">
            <a:xfrm rot="16200000">
              <a:off x="7939888" y="2275184"/>
              <a:ext cx="450850" cy="214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800">
                  <a:latin typeface="Calibri" pitchFamily="34" charset="0"/>
                </a:rPr>
                <a:t>C2</a:t>
              </a:r>
              <a:r>
                <a:rPr lang="en-GB" sz="800">
                  <a:latin typeface="Symbol" pitchFamily="18" charset="2"/>
                </a:rPr>
                <a:t>b </a:t>
              </a:r>
              <a:r>
                <a:rPr lang="en-GB" sz="800">
                  <a:latin typeface="Calibri" pitchFamily="34" charset="0"/>
                </a:rPr>
                <a:t>KI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786182" y="714356"/>
              <a:ext cx="18020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solidFill>
                    <a:srgbClr val="0070C0"/>
                  </a:solidFill>
                </a:rPr>
                <a:t>No difference in blood glucose</a:t>
              </a:r>
              <a:endParaRPr lang="en-GB" sz="1000" b="1" dirty="0">
                <a:solidFill>
                  <a:srgbClr val="0070C0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783815" y="753887"/>
              <a:ext cx="107433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solidFill>
                    <a:srgbClr val="0070C0"/>
                  </a:solidFill>
                </a:rPr>
                <a:t>fed insulin levels</a:t>
              </a:r>
              <a:endParaRPr lang="en-GB" sz="1000" b="1" dirty="0">
                <a:solidFill>
                  <a:srgbClr val="0070C0"/>
                </a:solidFill>
              </a:endParaRPr>
            </a:p>
          </p:txBody>
        </p:sp>
        <p:sp>
          <p:nvSpPr>
            <p:cNvPr id="27" name="Down Arrow 26"/>
            <p:cNvSpPr/>
            <p:nvPr/>
          </p:nvSpPr>
          <p:spPr>
            <a:xfrm>
              <a:off x="6643702" y="785794"/>
              <a:ext cx="142876" cy="21431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4143372" y="142852"/>
            <a:ext cx="4924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/>
              <a:t>Fig2a</a:t>
            </a:r>
            <a:endParaRPr lang="en-GB" sz="11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6858016" y="142852"/>
            <a:ext cx="4988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/>
              <a:t>Fig2b</a:t>
            </a:r>
            <a:endParaRPr lang="en-GB" sz="1100" b="1" dirty="0"/>
          </a:p>
        </p:txBody>
      </p:sp>
      <p:grpSp>
        <p:nvGrpSpPr>
          <p:cNvPr id="30" name="Group 29"/>
          <p:cNvGrpSpPr/>
          <p:nvPr/>
        </p:nvGrpSpPr>
        <p:grpSpPr>
          <a:xfrm>
            <a:off x="6311926" y="409396"/>
            <a:ext cx="2114550" cy="1932676"/>
            <a:chOff x="668324" y="3682846"/>
            <a:chExt cx="2114550" cy="1932676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2255824" y="4787919"/>
              <a:ext cx="214313" cy="15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69"/>
            <p:cNvSpPr txBox="1">
              <a:spLocks noChangeArrowheads="1"/>
            </p:cNvSpPr>
            <p:nvPr/>
          </p:nvSpPr>
          <p:spPr bwMode="auto">
            <a:xfrm>
              <a:off x="2395524" y="4645044"/>
              <a:ext cx="290513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600">
                  <a:latin typeface="Calibri" pitchFamily="34" charset="0"/>
                </a:rPr>
                <a:t>WT</a:t>
              </a:r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2255824" y="4929206"/>
              <a:ext cx="214313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71"/>
            <p:cNvSpPr txBox="1">
              <a:spLocks noChangeArrowheads="1"/>
            </p:cNvSpPr>
            <p:nvPr/>
          </p:nvSpPr>
          <p:spPr bwMode="auto">
            <a:xfrm>
              <a:off x="2398699" y="4797444"/>
              <a:ext cx="384175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600">
                  <a:latin typeface="Calibri" pitchFamily="34" charset="0"/>
                </a:rPr>
                <a:t>C2</a:t>
              </a:r>
              <a:r>
                <a:rPr lang="el-GR" sz="600">
                  <a:latin typeface="Calibri" pitchFamily="34" charset="0"/>
                </a:rPr>
                <a:t>β</a:t>
              </a:r>
              <a:r>
                <a:rPr lang="en-GB" sz="600">
                  <a:latin typeface="Calibri" pitchFamily="34" charset="0"/>
                </a:rPr>
                <a:t> KI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2184387" y="4645044"/>
              <a:ext cx="571500" cy="35718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graphicFrame>
          <p:nvGraphicFramePr>
            <p:cNvPr id="36" name="Chart 35"/>
            <p:cNvGraphicFramePr>
              <a:graphicFrameLocks/>
            </p:cNvGraphicFramePr>
            <p:nvPr/>
          </p:nvGraphicFramePr>
          <p:xfrm>
            <a:off x="852455" y="4001578"/>
            <a:ext cx="1546234" cy="134779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37" name="Text Box 24"/>
            <p:cNvSpPr txBox="1">
              <a:spLocks noChangeArrowheads="1"/>
            </p:cNvSpPr>
            <p:nvPr/>
          </p:nvSpPr>
          <p:spPr bwMode="auto">
            <a:xfrm rot="16200000">
              <a:off x="276211" y="4394219"/>
              <a:ext cx="1000125" cy="2159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>
                  <a:latin typeface="Calibri" pitchFamily="34" charset="0"/>
                </a:rPr>
                <a:t>insulinemia (ng/ml)</a:t>
              </a:r>
            </a:p>
          </p:txBody>
        </p:sp>
        <p:sp>
          <p:nvSpPr>
            <p:cNvPr id="38" name="Text Box 30"/>
            <p:cNvSpPr txBox="1">
              <a:spLocks noChangeArrowheads="1"/>
            </p:cNvSpPr>
            <p:nvPr/>
          </p:nvSpPr>
          <p:spPr bwMode="auto">
            <a:xfrm>
              <a:off x="1255699" y="5287981"/>
              <a:ext cx="1246188" cy="2159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>
                  <a:latin typeface="Calibri" pitchFamily="34" charset="0"/>
                </a:rPr>
                <a:t>Time after injection (min)</a:t>
              </a:r>
            </a:p>
          </p:txBody>
        </p:sp>
        <p:sp>
          <p:nvSpPr>
            <p:cNvPr id="39" name="TextBox 76"/>
            <p:cNvSpPr txBox="1">
              <a:spLocks noChangeArrowheads="1"/>
            </p:cNvSpPr>
            <p:nvPr/>
          </p:nvSpPr>
          <p:spPr bwMode="auto">
            <a:xfrm>
              <a:off x="1365237" y="4073544"/>
              <a:ext cx="247650" cy="246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000">
                  <a:latin typeface="Calibri" pitchFamily="34" charset="0"/>
                </a:rPr>
                <a:t>*</a:t>
              </a:r>
            </a:p>
          </p:txBody>
        </p:sp>
        <p:sp>
          <p:nvSpPr>
            <p:cNvPr id="40" name="TextBox 77"/>
            <p:cNvSpPr txBox="1">
              <a:spLocks noChangeArrowheads="1"/>
            </p:cNvSpPr>
            <p:nvPr/>
          </p:nvSpPr>
          <p:spPr bwMode="auto">
            <a:xfrm>
              <a:off x="2041512" y="4113231"/>
              <a:ext cx="247650" cy="24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000">
                  <a:latin typeface="Calibri" pitchFamily="34" charset="0"/>
                </a:rPr>
                <a:t>*</a:t>
              </a:r>
            </a:p>
          </p:txBody>
        </p:sp>
        <p:cxnSp>
          <p:nvCxnSpPr>
            <p:cNvPr id="42" name="Straight Connector 41"/>
            <p:cNvCxnSpPr/>
            <p:nvPr/>
          </p:nvCxnSpPr>
          <p:spPr>
            <a:xfrm rot="5400000" flipH="1" flipV="1">
              <a:off x="1700171" y="3682846"/>
              <a:ext cx="1588" cy="15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ight Arrow 42"/>
            <p:cNvSpPr/>
            <p:nvPr/>
          </p:nvSpPr>
          <p:spPr>
            <a:xfrm rot="16200000" flipV="1">
              <a:off x="1101711" y="5324494"/>
              <a:ext cx="119063" cy="46038"/>
            </a:xfrm>
            <a:prstGeom prst="rightArrow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srgbClr val="FF0000"/>
                </a:solidFill>
              </a:endParaRPr>
            </a:p>
          </p:txBody>
        </p:sp>
        <p:sp>
          <p:nvSpPr>
            <p:cNvPr id="44" name="TextBox 153"/>
            <p:cNvSpPr txBox="1">
              <a:spLocks noChangeArrowheads="1"/>
            </p:cNvSpPr>
            <p:nvPr/>
          </p:nvSpPr>
          <p:spPr bwMode="auto">
            <a:xfrm>
              <a:off x="923912" y="5430856"/>
              <a:ext cx="420308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600" dirty="0">
                  <a:solidFill>
                    <a:srgbClr val="FF0000"/>
                  </a:solidFill>
                </a:rPr>
                <a:t>glucose</a:t>
              </a:r>
            </a:p>
          </p:txBody>
        </p:sp>
        <p:sp>
          <p:nvSpPr>
            <p:cNvPr id="45" name="Down Arrow 44"/>
            <p:cNvSpPr/>
            <p:nvPr/>
          </p:nvSpPr>
          <p:spPr>
            <a:xfrm>
              <a:off x="1214414" y="3766984"/>
              <a:ext cx="142876" cy="21431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357290" y="3766984"/>
              <a:ext cx="10887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solidFill>
                    <a:srgbClr val="0070C0"/>
                  </a:solidFill>
                </a:rPr>
                <a:t>insulin secretion </a:t>
              </a:r>
              <a:endParaRPr lang="en-GB" sz="1000" b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55629" y="2786059"/>
            <a:ext cx="2301875" cy="1959507"/>
            <a:chOff x="3484587" y="3643315"/>
            <a:chExt cx="2301875" cy="1959507"/>
          </a:xfrm>
        </p:grpSpPr>
        <p:graphicFrame>
          <p:nvGraphicFramePr>
            <p:cNvPr id="48" name="Chart 47"/>
            <p:cNvGraphicFramePr>
              <a:graphicFrameLocks/>
            </p:cNvGraphicFramePr>
            <p:nvPr/>
          </p:nvGraphicFramePr>
          <p:xfrm>
            <a:off x="3643330" y="3787264"/>
            <a:ext cx="2000264" cy="16056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sp>
          <p:nvSpPr>
            <p:cNvPr id="49" name="Text Box 24"/>
            <p:cNvSpPr txBox="1">
              <a:spLocks noChangeArrowheads="1"/>
            </p:cNvSpPr>
            <p:nvPr/>
          </p:nvSpPr>
          <p:spPr bwMode="auto">
            <a:xfrm rot="16200000">
              <a:off x="3125812" y="4331223"/>
              <a:ext cx="933450" cy="2159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 dirty="0" err="1">
                  <a:latin typeface="Calibri" pitchFamily="34" charset="0"/>
                </a:rPr>
                <a:t>glycaemia</a:t>
              </a:r>
              <a:r>
                <a:rPr lang="en-US" sz="800" dirty="0">
                  <a:latin typeface="Calibri" pitchFamily="34" charset="0"/>
                </a:rPr>
                <a:t> (mg/dl)</a:t>
              </a:r>
            </a:p>
          </p:txBody>
        </p:sp>
        <p:sp>
          <p:nvSpPr>
            <p:cNvPr id="50" name="Text Box 30"/>
            <p:cNvSpPr txBox="1">
              <a:spLocks noChangeArrowheads="1"/>
            </p:cNvSpPr>
            <p:nvPr/>
          </p:nvSpPr>
          <p:spPr bwMode="auto">
            <a:xfrm>
              <a:off x="4214837" y="5287981"/>
              <a:ext cx="1230312" cy="2159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>
                  <a:latin typeface="Calibri" pitchFamily="34" charset="0"/>
                </a:rPr>
                <a:t>time after injection (min)</a:t>
              </a:r>
            </a:p>
          </p:txBody>
        </p:sp>
        <p:sp>
          <p:nvSpPr>
            <p:cNvPr id="51" name="TextBox 7"/>
            <p:cNvSpPr txBox="1">
              <a:spLocks noChangeArrowheads="1"/>
            </p:cNvSpPr>
            <p:nvPr/>
          </p:nvSpPr>
          <p:spPr bwMode="auto">
            <a:xfrm>
              <a:off x="4179912" y="4073544"/>
              <a:ext cx="249237" cy="246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000">
                  <a:latin typeface="Calibri" pitchFamily="34" charset="0"/>
                </a:rPr>
                <a:t>*</a:t>
              </a:r>
            </a:p>
          </p:txBody>
        </p:sp>
        <p:sp>
          <p:nvSpPr>
            <p:cNvPr id="52" name="TextBox 14"/>
            <p:cNvSpPr txBox="1">
              <a:spLocks noChangeArrowheads="1"/>
            </p:cNvSpPr>
            <p:nvPr/>
          </p:nvSpPr>
          <p:spPr bwMode="auto">
            <a:xfrm>
              <a:off x="5399112" y="4645044"/>
              <a:ext cx="290512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600">
                  <a:latin typeface="Calibri" pitchFamily="34" charset="0"/>
                </a:rPr>
                <a:t>WT</a:t>
              </a:r>
            </a:p>
          </p:txBody>
        </p:sp>
        <p:cxnSp>
          <p:nvCxnSpPr>
            <p:cNvPr id="53" name="Straight Connector 52"/>
            <p:cNvCxnSpPr/>
            <p:nvPr/>
          </p:nvCxnSpPr>
          <p:spPr>
            <a:xfrm>
              <a:off x="5259412" y="4929206"/>
              <a:ext cx="214312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16"/>
            <p:cNvSpPr txBox="1">
              <a:spLocks noChangeArrowheads="1"/>
            </p:cNvSpPr>
            <p:nvPr/>
          </p:nvSpPr>
          <p:spPr bwMode="auto">
            <a:xfrm>
              <a:off x="5402287" y="4797444"/>
              <a:ext cx="384175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600">
                  <a:latin typeface="Calibri" pitchFamily="34" charset="0"/>
                </a:rPr>
                <a:t>C2</a:t>
              </a:r>
              <a:r>
                <a:rPr lang="el-GR" sz="600">
                  <a:latin typeface="Calibri" pitchFamily="34" charset="0"/>
                </a:rPr>
                <a:t>β</a:t>
              </a:r>
              <a:r>
                <a:rPr lang="en-GB" sz="600">
                  <a:latin typeface="Calibri" pitchFamily="34" charset="0"/>
                </a:rPr>
                <a:t> KI</a:t>
              </a: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5187974" y="4645044"/>
              <a:ext cx="571500" cy="35718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5259412" y="4775219"/>
              <a:ext cx="214312" cy="15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Right Arrow 57"/>
            <p:cNvSpPr/>
            <p:nvPr/>
          </p:nvSpPr>
          <p:spPr>
            <a:xfrm rot="16200000" flipV="1">
              <a:off x="3891781" y="5353862"/>
              <a:ext cx="120650" cy="46037"/>
            </a:xfrm>
            <a:prstGeom prst="rightArrow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srgbClr val="FF0000"/>
                </a:solidFill>
              </a:endParaRPr>
            </a:p>
          </p:txBody>
        </p:sp>
        <p:sp>
          <p:nvSpPr>
            <p:cNvPr id="59" name="TextBox 158"/>
            <p:cNvSpPr txBox="1">
              <a:spLocks noChangeArrowheads="1"/>
            </p:cNvSpPr>
            <p:nvPr/>
          </p:nvSpPr>
          <p:spPr bwMode="auto">
            <a:xfrm>
              <a:off x="3714774" y="5418156"/>
              <a:ext cx="420308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600">
                  <a:solidFill>
                    <a:srgbClr val="FF0000"/>
                  </a:solidFill>
                </a:rPr>
                <a:t>glucose</a:t>
              </a:r>
            </a:p>
          </p:txBody>
        </p:sp>
        <p:sp>
          <p:nvSpPr>
            <p:cNvPr id="60" name="TextBox 7"/>
            <p:cNvSpPr txBox="1">
              <a:spLocks noChangeArrowheads="1"/>
            </p:cNvSpPr>
            <p:nvPr/>
          </p:nvSpPr>
          <p:spPr bwMode="auto">
            <a:xfrm>
              <a:off x="4000524" y="3971944"/>
              <a:ext cx="249238" cy="246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000">
                  <a:latin typeface="Calibri" pitchFamily="34" charset="0"/>
                </a:rPr>
                <a:t>*</a:t>
              </a:r>
            </a:p>
          </p:txBody>
        </p:sp>
        <p:cxnSp>
          <p:nvCxnSpPr>
            <p:cNvPr id="61" name="Straight Connector 60"/>
            <p:cNvCxnSpPr/>
            <p:nvPr/>
          </p:nvCxnSpPr>
          <p:spPr>
            <a:xfrm rot="5400000" flipH="1" flipV="1">
              <a:off x="4557691" y="3643315"/>
              <a:ext cx="1588" cy="15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4220968" y="3727453"/>
              <a:ext cx="113685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solidFill>
                    <a:srgbClr val="0070C0"/>
                  </a:solidFill>
                </a:rPr>
                <a:t>Glucose tolerance</a:t>
              </a:r>
              <a:endParaRPr lang="en-GB" sz="1000" b="1" dirty="0">
                <a:solidFill>
                  <a:srgbClr val="0070C0"/>
                </a:solidFill>
              </a:endParaRPr>
            </a:p>
          </p:txBody>
        </p:sp>
        <p:sp>
          <p:nvSpPr>
            <p:cNvPr id="63" name="Down Arrow 62"/>
            <p:cNvSpPr/>
            <p:nvPr/>
          </p:nvSpPr>
          <p:spPr>
            <a:xfrm rot="10800000">
              <a:off x="4071934" y="3727453"/>
              <a:ext cx="142876" cy="21431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3214678" y="2870197"/>
            <a:ext cx="2214578" cy="1886482"/>
            <a:chOff x="6429388" y="3727453"/>
            <a:chExt cx="2214578" cy="1886482"/>
          </a:xfrm>
        </p:grpSpPr>
        <p:sp>
          <p:nvSpPr>
            <p:cNvPr id="65" name="Text Box 30"/>
            <p:cNvSpPr txBox="1">
              <a:spLocks noChangeArrowheads="1"/>
            </p:cNvSpPr>
            <p:nvPr/>
          </p:nvSpPr>
          <p:spPr bwMode="auto">
            <a:xfrm>
              <a:off x="7104091" y="5316556"/>
              <a:ext cx="1230312" cy="2159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>
                  <a:latin typeface="Calibri" pitchFamily="34" charset="0"/>
                </a:rPr>
                <a:t>time after injection (min)</a:t>
              </a:r>
            </a:p>
          </p:txBody>
        </p:sp>
        <p:sp>
          <p:nvSpPr>
            <p:cNvPr id="66" name="Text Box 24"/>
            <p:cNvSpPr txBox="1">
              <a:spLocks noChangeArrowheads="1"/>
            </p:cNvSpPr>
            <p:nvPr/>
          </p:nvSpPr>
          <p:spPr bwMode="auto">
            <a:xfrm rot="16200000">
              <a:off x="5779307" y="4555350"/>
              <a:ext cx="1516062" cy="2159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>
                  <a:latin typeface="Calibri" pitchFamily="34" charset="0"/>
                </a:rPr>
                <a:t>blood glucose (% of the control)</a:t>
              </a:r>
            </a:p>
          </p:txBody>
        </p:sp>
        <p:graphicFrame>
          <p:nvGraphicFramePr>
            <p:cNvPr id="67" name="Chart 66"/>
            <p:cNvGraphicFramePr/>
            <p:nvPr/>
          </p:nvGraphicFramePr>
          <p:xfrm>
            <a:off x="6572287" y="3930140"/>
            <a:ext cx="1714512" cy="139064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9"/>
            </a:graphicData>
          </a:graphic>
        </p:graphicFrame>
        <p:sp>
          <p:nvSpPr>
            <p:cNvPr id="68" name="TextBox 11"/>
            <p:cNvSpPr txBox="1">
              <a:spLocks noChangeArrowheads="1"/>
            </p:cNvSpPr>
            <p:nvPr/>
          </p:nvSpPr>
          <p:spPr bwMode="auto">
            <a:xfrm>
              <a:off x="7000903" y="4073544"/>
              <a:ext cx="249238" cy="246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000">
                  <a:latin typeface="Calibri" pitchFamily="34" charset="0"/>
                </a:rPr>
                <a:t>*</a:t>
              </a:r>
            </a:p>
          </p:txBody>
        </p:sp>
        <p:sp>
          <p:nvSpPr>
            <p:cNvPr id="69" name="TextBox 12"/>
            <p:cNvSpPr txBox="1">
              <a:spLocks noChangeArrowheads="1"/>
            </p:cNvSpPr>
            <p:nvPr/>
          </p:nvSpPr>
          <p:spPr bwMode="auto">
            <a:xfrm>
              <a:off x="7858153" y="4327544"/>
              <a:ext cx="249238" cy="246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000">
                  <a:latin typeface="Calibri" pitchFamily="34" charset="0"/>
                </a:rPr>
                <a:t>*</a:t>
              </a:r>
            </a:p>
          </p:txBody>
        </p:sp>
        <p:sp>
          <p:nvSpPr>
            <p:cNvPr id="71" name="TextBox 59"/>
            <p:cNvSpPr txBox="1">
              <a:spLocks noChangeArrowheads="1"/>
            </p:cNvSpPr>
            <p:nvPr/>
          </p:nvSpPr>
          <p:spPr bwMode="auto">
            <a:xfrm>
              <a:off x="8326466" y="4614881"/>
              <a:ext cx="290512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600">
                  <a:latin typeface="Calibri" pitchFamily="34" charset="0"/>
                </a:rPr>
                <a:t>WT</a:t>
              </a:r>
            </a:p>
          </p:txBody>
        </p:sp>
        <p:cxnSp>
          <p:nvCxnSpPr>
            <p:cNvPr id="72" name="Straight Connector 71"/>
            <p:cNvCxnSpPr/>
            <p:nvPr/>
          </p:nvCxnSpPr>
          <p:spPr>
            <a:xfrm>
              <a:off x="8116916" y="4829194"/>
              <a:ext cx="214312" cy="1587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61"/>
            <p:cNvSpPr txBox="1">
              <a:spLocks noChangeArrowheads="1"/>
            </p:cNvSpPr>
            <p:nvPr/>
          </p:nvSpPr>
          <p:spPr bwMode="auto">
            <a:xfrm>
              <a:off x="8259791" y="4767281"/>
              <a:ext cx="384175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600">
                  <a:latin typeface="Calibri" pitchFamily="34" charset="0"/>
                </a:rPr>
                <a:t>C2</a:t>
              </a:r>
              <a:r>
                <a:rPr lang="el-GR" sz="600">
                  <a:latin typeface="Calibri" pitchFamily="34" charset="0"/>
                </a:rPr>
                <a:t>β</a:t>
              </a:r>
              <a:r>
                <a:rPr lang="en-GB" sz="600">
                  <a:latin typeface="Calibri" pitchFamily="34" charset="0"/>
                </a:rPr>
                <a:t> KI</a:t>
              </a: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8045478" y="4614881"/>
              <a:ext cx="571500" cy="3571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75" name="Right Arrow 74"/>
            <p:cNvSpPr/>
            <p:nvPr/>
          </p:nvSpPr>
          <p:spPr>
            <a:xfrm rot="16200000" flipV="1">
              <a:off x="6853265" y="5324494"/>
              <a:ext cx="119063" cy="46038"/>
            </a:xfrm>
            <a:prstGeom prst="rightArrow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srgbClr val="FF0000"/>
                </a:solidFill>
              </a:endParaRPr>
            </a:p>
          </p:txBody>
        </p:sp>
        <p:sp>
          <p:nvSpPr>
            <p:cNvPr id="76" name="TextBox 160"/>
            <p:cNvSpPr txBox="1">
              <a:spLocks noChangeArrowheads="1"/>
            </p:cNvSpPr>
            <p:nvPr/>
          </p:nvSpPr>
          <p:spPr bwMode="auto">
            <a:xfrm>
              <a:off x="6675466" y="5429269"/>
              <a:ext cx="388248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600" dirty="0">
                  <a:solidFill>
                    <a:srgbClr val="FF0000"/>
                  </a:solidFill>
                </a:rPr>
                <a:t>insulin</a:t>
              </a:r>
            </a:p>
          </p:txBody>
        </p:sp>
        <p:cxnSp>
          <p:nvCxnSpPr>
            <p:cNvPr id="77" name="Straight Connector 76"/>
            <p:cNvCxnSpPr/>
            <p:nvPr/>
          </p:nvCxnSpPr>
          <p:spPr>
            <a:xfrm>
              <a:off x="8116916" y="4686319"/>
              <a:ext cx="214312" cy="15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TextBox 77"/>
            <p:cNvSpPr txBox="1"/>
            <p:nvPr/>
          </p:nvSpPr>
          <p:spPr>
            <a:xfrm>
              <a:off x="7072330" y="3727453"/>
              <a:ext cx="111280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solidFill>
                    <a:srgbClr val="0070C0"/>
                  </a:solidFill>
                </a:rPr>
                <a:t>Insulin sensitivity</a:t>
              </a:r>
              <a:endParaRPr lang="en-GB" sz="1000" b="1" dirty="0">
                <a:solidFill>
                  <a:srgbClr val="0070C0"/>
                </a:solidFill>
              </a:endParaRPr>
            </a:p>
          </p:txBody>
        </p:sp>
        <p:sp>
          <p:nvSpPr>
            <p:cNvPr id="79" name="Down Arrow 78"/>
            <p:cNvSpPr/>
            <p:nvPr/>
          </p:nvSpPr>
          <p:spPr>
            <a:xfrm rot="10800000">
              <a:off x="6929454" y="3727453"/>
              <a:ext cx="142876" cy="21431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1500166" y="2428868"/>
            <a:ext cx="4235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/>
              <a:t>Fig3</a:t>
            </a:r>
            <a:endParaRPr lang="en-GB" sz="1100" b="1" dirty="0"/>
          </a:p>
        </p:txBody>
      </p:sp>
      <p:sp>
        <p:nvSpPr>
          <p:cNvPr id="81" name="TextBox 80"/>
          <p:cNvSpPr txBox="1"/>
          <p:nvPr/>
        </p:nvSpPr>
        <p:spPr>
          <a:xfrm>
            <a:off x="4214810" y="2428868"/>
            <a:ext cx="4235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/>
              <a:t>Fig4</a:t>
            </a:r>
            <a:endParaRPr lang="en-GB" sz="1100" b="1" dirty="0"/>
          </a:p>
        </p:txBody>
      </p:sp>
      <p:graphicFrame>
        <p:nvGraphicFramePr>
          <p:cNvPr id="83" name="Object 45"/>
          <p:cNvGraphicFramePr>
            <a:graphicFrameLocks noChangeAspect="1"/>
          </p:cNvGraphicFramePr>
          <p:nvPr/>
        </p:nvGraphicFramePr>
        <p:xfrm>
          <a:off x="6170650" y="3670295"/>
          <a:ext cx="2373397" cy="222258"/>
        </p:xfrm>
        <a:graphic>
          <a:graphicData uri="http://schemas.openxmlformats.org/presentationml/2006/ole">
            <p:oleObj spid="_x0000_s1026" name="Image" r:id="rId10" imgW="2839037" imgH="379429" progId="">
              <p:embed/>
            </p:oleObj>
          </a:graphicData>
        </a:graphic>
      </p:graphicFrame>
      <p:cxnSp>
        <p:nvCxnSpPr>
          <p:cNvPr id="84" name="Straight Connector 83"/>
          <p:cNvCxnSpPr/>
          <p:nvPr/>
        </p:nvCxnSpPr>
        <p:spPr>
          <a:xfrm>
            <a:off x="6170651" y="3457578"/>
            <a:ext cx="107156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7313651" y="3455991"/>
            <a:ext cx="1143000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103"/>
          <p:cNvSpPr txBox="1">
            <a:spLocks noChangeArrowheads="1"/>
          </p:cNvSpPr>
          <p:nvPr/>
        </p:nvSpPr>
        <p:spPr bwMode="auto">
          <a:xfrm>
            <a:off x="6527838" y="3241678"/>
            <a:ext cx="32893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 b="1">
                <a:latin typeface="Calibri" pitchFamily="34" charset="0"/>
              </a:rPr>
              <a:t>WT</a:t>
            </a:r>
          </a:p>
        </p:txBody>
      </p:sp>
      <p:sp>
        <p:nvSpPr>
          <p:cNvPr id="87" name="TextBox 105"/>
          <p:cNvSpPr txBox="1">
            <a:spLocks noChangeArrowheads="1"/>
          </p:cNvSpPr>
          <p:nvPr/>
        </p:nvSpPr>
        <p:spPr bwMode="auto">
          <a:xfrm>
            <a:off x="7670838" y="3241678"/>
            <a:ext cx="44595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>
                <a:latin typeface="Calibri" pitchFamily="34" charset="0"/>
              </a:rPr>
              <a:t>C2</a:t>
            </a:r>
            <a:r>
              <a:rPr lang="el-GR" sz="800">
                <a:latin typeface="Calibri" pitchFamily="34" charset="0"/>
              </a:rPr>
              <a:t>β</a:t>
            </a:r>
            <a:r>
              <a:rPr lang="en-GB" sz="800">
                <a:latin typeface="Calibri" pitchFamily="34" charset="0"/>
              </a:rPr>
              <a:t> KI</a:t>
            </a:r>
          </a:p>
        </p:txBody>
      </p:sp>
      <p:sp>
        <p:nvSpPr>
          <p:cNvPr id="88" name="Rectangle 87"/>
          <p:cNvSpPr/>
          <p:nvPr/>
        </p:nvSpPr>
        <p:spPr>
          <a:xfrm>
            <a:off x="6170651" y="3670303"/>
            <a:ext cx="2357437" cy="21431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89" name="TextBox 108"/>
          <p:cNvSpPr txBox="1">
            <a:spLocks noChangeArrowheads="1"/>
          </p:cNvSpPr>
          <p:nvPr/>
        </p:nvSpPr>
        <p:spPr bwMode="auto">
          <a:xfrm>
            <a:off x="5715008" y="3499308"/>
            <a:ext cx="46679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 b="1" dirty="0">
                <a:solidFill>
                  <a:srgbClr val="00B050"/>
                </a:solidFill>
                <a:latin typeface="Calibri" pitchFamily="34" charset="0"/>
              </a:rPr>
              <a:t>insulin</a:t>
            </a:r>
          </a:p>
        </p:txBody>
      </p:sp>
      <p:sp>
        <p:nvSpPr>
          <p:cNvPr id="90" name="TextBox 110"/>
          <p:cNvSpPr txBox="1">
            <a:spLocks noChangeArrowheads="1"/>
          </p:cNvSpPr>
          <p:nvPr/>
        </p:nvSpPr>
        <p:spPr bwMode="auto">
          <a:xfrm>
            <a:off x="6170651" y="3481391"/>
            <a:ext cx="20796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>
                <a:latin typeface="Calibri" pitchFamily="34" charset="0"/>
              </a:rPr>
              <a:t>-</a:t>
            </a:r>
          </a:p>
        </p:txBody>
      </p:sp>
      <p:sp>
        <p:nvSpPr>
          <p:cNvPr id="91" name="TextBox 111"/>
          <p:cNvSpPr txBox="1">
            <a:spLocks noChangeArrowheads="1"/>
          </p:cNvSpPr>
          <p:nvPr/>
        </p:nvSpPr>
        <p:spPr bwMode="auto">
          <a:xfrm>
            <a:off x="6383376" y="3481391"/>
            <a:ext cx="20796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>
                <a:latin typeface="Calibri" pitchFamily="34" charset="0"/>
              </a:rPr>
              <a:t>-</a:t>
            </a:r>
          </a:p>
        </p:txBody>
      </p:sp>
      <p:sp>
        <p:nvSpPr>
          <p:cNvPr id="92" name="TextBox 112"/>
          <p:cNvSpPr txBox="1">
            <a:spLocks noChangeArrowheads="1"/>
          </p:cNvSpPr>
          <p:nvPr/>
        </p:nvSpPr>
        <p:spPr bwMode="auto">
          <a:xfrm>
            <a:off x="6527838" y="3481391"/>
            <a:ext cx="20796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>
                <a:latin typeface="Calibri" pitchFamily="34" charset="0"/>
              </a:rPr>
              <a:t>-</a:t>
            </a:r>
          </a:p>
        </p:txBody>
      </p:sp>
      <p:sp>
        <p:nvSpPr>
          <p:cNvPr id="93" name="TextBox 113"/>
          <p:cNvSpPr txBox="1">
            <a:spLocks noChangeArrowheads="1"/>
          </p:cNvSpPr>
          <p:nvPr/>
        </p:nvSpPr>
        <p:spPr bwMode="auto">
          <a:xfrm>
            <a:off x="6670713" y="3481391"/>
            <a:ext cx="22383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>
                <a:latin typeface="Calibri" pitchFamily="34" charset="0"/>
              </a:rPr>
              <a:t>+</a:t>
            </a:r>
          </a:p>
        </p:txBody>
      </p:sp>
      <p:sp>
        <p:nvSpPr>
          <p:cNvPr id="94" name="TextBox 114"/>
          <p:cNvSpPr txBox="1">
            <a:spLocks noChangeArrowheads="1"/>
          </p:cNvSpPr>
          <p:nvPr/>
        </p:nvSpPr>
        <p:spPr bwMode="auto">
          <a:xfrm>
            <a:off x="6813588" y="3481391"/>
            <a:ext cx="22383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>
                <a:latin typeface="Calibri" pitchFamily="34" charset="0"/>
              </a:rPr>
              <a:t>+</a:t>
            </a:r>
          </a:p>
        </p:txBody>
      </p:sp>
      <p:sp>
        <p:nvSpPr>
          <p:cNvPr id="95" name="TextBox 115"/>
          <p:cNvSpPr txBox="1">
            <a:spLocks noChangeArrowheads="1"/>
          </p:cNvSpPr>
          <p:nvPr/>
        </p:nvSpPr>
        <p:spPr bwMode="auto">
          <a:xfrm>
            <a:off x="6956463" y="3481391"/>
            <a:ext cx="22383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 dirty="0">
                <a:latin typeface="Calibri" pitchFamily="34" charset="0"/>
              </a:rPr>
              <a:t>+</a:t>
            </a:r>
          </a:p>
        </p:txBody>
      </p:sp>
      <p:sp>
        <p:nvSpPr>
          <p:cNvPr id="96" name="TextBox 116"/>
          <p:cNvSpPr txBox="1">
            <a:spLocks noChangeArrowheads="1"/>
          </p:cNvSpPr>
          <p:nvPr/>
        </p:nvSpPr>
        <p:spPr bwMode="auto">
          <a:xfrm>
            <a:off x="7099338" y="3481391"/>
            <a:ext cx="22383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>
                <a:latin typeface="Calibri" pitchFamily="34" charset="0"/>
              </a:rPr>
              <a:t>+</a:t>
            </a:r>
          </a:p>
        </p:txBody>
      </p:sp>
      <p:sp>
        <p:nvSpPr>
          <p:cNvPr id="97" name="TextBox 117"/>
          <p:cNvSpPr txBox="1">
            <a:spLocks noChangeArrowheads="1"/>
          </p:cNvSpPr>
          <p:nvPr/>
        </p:nvSpPr>
        <p:spPr bwMode="auto">
          <a:xfrm>
            <a:off x="7313651" y="3479803"/>
            <a:ext cx="20796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>
                <a:latin typeface="Calibri" pitchFamily="34" charset="0"/>
              </a:rPr>
              <a:t>-</a:t>
            </a:r>
          </a:p>
        </p:txBody>
      </p:sp>
      <p:sp>
        <p:nvSpPr>
          <p:cNvPr id="98" name="TextBox 118"/>
          <p:cNvSpPr txBox="1">
            <a:spLocks noChangeArrowheads="1"/>
          </p:cNvSpPr>
          <p:nvPr/>
        </p:nvSpPr>
        <p:spPr bwMode="auto">
          <a:xfrm>
            <a:off x="7456526" y="3479803"/>
            <a:ext cx="20796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>
                <a:latin typeface="Calibri" pitchFamily="34" charset="0"/>
              </a:rPr>
              <a:t>-</a:t>
            </a:r>
          </a:p>
        </p:txBody>
      </p:sp>
      <p:sp>
        <p:nvSpPr>
          <p:cNvPr id="99" name="TextBox 119"/>
          <p:cNvSpPr txBox="1">
            <a:spLocks noChangeArrowheads="1"/>
          </p:cNvSpPr>
          <p:nvPr/>
        </p:nvSpPr>
        <p:spPr bwMode="auto">
          <a:xfrm>
            <a:off x="7599401" y="3479803"/>
            <a:ext cx="20796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>
                <a:latin typeface="Calibri" pitchFamily="34" charset="0"/>
              </a:rPr>
              <a:t>-</a:t>
            </a:r>
          </a:p>
        </p:txBody>
      </p:sp>
      <p:sp>
        <p:nvSpPr>
          <p:cNvPr id="100" name="TextBox 120"/>
          <p:cNvSpPr txBox="1">
            <a:spLocks noChangeArrowheads="1"/>
          </p:cNvSpPr>
          <p:nvPr/>
        </p:nvSpPr>
        <p:spPr bwMode="auto">
          <a:xfrm>
            <a:off x="7742276" y="3479803"/>
            <a:ext cx="22383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>
                <a:latin typeface="Calibri" pitchFamily="34" charset="0"/>
              </a:rPr>
              <a:t>+</a:t>
            </a:r>
          </a:p>
        </p:txBody>
      </p:sp>
      <p:sp>
        <p:nvSpPr>
          <p:cNvPr id="101" name="TextBox 121"/>
          <p:cNvSpPr txBox="1">
            <a:spLocks noChangeArrowheads="1"/>
          </p:cNvSpPr>
          <p:nvPr/>
        </p:nvSpPr>
        <p:spPr bwMode="auto">
          <a:xfrm>
            <a:off x="7934363" y="3479803"/>
            <a:ext cx="22383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>
                <a:latin typeface="Calibri" pitchFamily="34" charset="0"/>
              </a:rPr>
              <a:t>+</a:t>
            </a:r>
          </a:p>
        </p:txBody>
      </p:sp>
      <p:sp>
        <p:nvSpPr>
          <p:cNvPr id="102" name="TextBox 122"/>
          <p:cNvSpPr txBox="1">
            <a:spLocks noChangeArrowheads="1"/>
          </p:cNvSpPr>
          <p:nvPr/>
        </p:nvSpPr>
        <p:spPr bwMode="auto">
          <a:xfrm>
            <a:off x="8099463" y="3479803"/>
            <a:ext cx="22383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>
                <a:latin typeface="Calibri" pitchFamily="34" charset="0"/>
              </a:rPr>
              <a:t>+</a:t>
            </a:r>
          </a:p>
        </p:txBody>
      </p:sp>
      <p:sp>
        <p:nvSpPr>
          <p:cNvPr id="103" name="TextBox 123"/>
          <p:cNvSpPr txBox="1">
            <a:spLocks noChangeArrowheads="1"/>
          </p:cNvSpPr>
          <p:nvPr/>
        </p:nvSpPr>
        <p:spPr bwMode="auto">
          <a:xfrm>
            <a:off x="8242338" y="3479803"/>
            <a:ext cx="22383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>
                <a:latin typeface="Calibri" pitchFamily="34" charset="0"/>
              </a:rPr>
              <a:t>+</a:t>
            </a:r>
          </a:p>
        </p:txBody>
      </p:sp>
      <p:sp>
        <p:nvSpPr>
          <p:cNvPr id="104" name="TextBox 124"/>
          <p:cNvSpPr txBox="1">
            <a:spLocks noChangeArrowheads="1"/>
          </p:cNvSpPr>
          <p:nvPr/>
        </p:nvSpPr>
        <p:spPr bwMode="auto">
          <a:xfrm>
            <a:off x="8488401" y="3697291"/>
            <a:ext cx="707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 b="1">
                <a:latin typeface="Calibri" pitchFamily="34" charset="0"/>
              </a:rPr>
              <a:t>P-Akt (S473)</a:t>
            </a:r>
          </a:p>
        </p:txBody>
      </p:sp>
      <p:sp>
        <p:nvSpPr>
          <p:cNvPr id="105" name="TextBox 125"/>
          <p:cNvSpPr txBox="1">
            <a:spLocks noChangeArrowheads="1"/>
          </p:cNvSpPr>
          <p:nvPr/>
        </p:nvSpPr>
        <p:spPr bwMode="auto">
          <a:xfrm>
            <a:off x="8488401" y="3937003"/>
            <a:ext cx="33214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 b="1">
                <a:latin typeface="Calibri" pitchFamily="34" charset="0"/>
              </a:rPr>
              <a:t>Akt</a:t>
            </a:r>
          </a:p>
        </p:txBody>
      </p:sp>
      <p:cxnSp>
        <p:nvCxnSpPr>
          <p:cNvPr id="106" name="Straight Connector 105"/>
          <p:cNvCxnSpPr/>
          <p:nvPr/>
        </p:nvCxnSpPr>
        <p:spPr>
          <a:xfrm rot="5400000">
            <a:off x="7207288" y="3776666"/>
            <a:ext cx="214313" cy="158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7" name="Group 115"/>
          <p:cNvGrpSpPr>
            <a:grpSpLocks/>
          </p:cNvGrpSpPr>
          <p:nvPr/>
        </p:nvGrpSpPr>
        <p:grpSpPr bwMode="auto">
          <a:xfrm>
            <a:off x="6172238" y="3929066"/>
            <a:ext cx="2357438" cy="214312"/>
            <a:chOff x="611188" y="7429521"/>
            <a:chExt cx="2357437" cy="214313"/>
          </a:xfrm>
        </p:grpSpPr>
        <p:graphicFrame>
          <p:nvGraphicFramePr>
            <p:cNvPr id="130" name="Object 39"/>
            <p:cNvGraphicFramePr>
              <a:graphicFrameLocks noChangeAspect="1"/>
            </p:cNvGraphicFramePr>
            <p:nvPr/>
          </p:nvGraphicFramePr>
          <p:xfrm>
            <a:off x="611188" y="7429521"/>
            <a:ext cx="2357437" cy="214313"/>
          </p:xfrm>
          <a:graphic>
            <a:graphicData uri="http://schemas.openxmlformats.org/presentationml/2006/ole">
              <p:oleObj spid="_x0000_s1027" name="Image" r:id="rId11" imgW="2992380" imgH="329038" progId="">
                <p:embed/>
              </p:oleObj>
            </a:graphicData>
          </a:graphic>
        </p:graphicFrame>
        <p:sp>
          <p:nvSpPr>
            <p:cNvPr id="131" name="Rectangle 34"/>
            <p:cNvSpPr/>
            <p:nvPr/>
          </p:nvSpPr>
          <p:spPr>
            <a:xfrm>
              <a:off x="611188" y="7429521"/>
              <a:ext cx="2357437" cy="21431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cxnSp>
          <p:nvCxnSpPr>
            <p:cNvPr id="132" name="Straight Connector 131"/>
            <p:cNvCxnSpPr/>
            <p:nvPr/>
          </p:nvCxnSpPr>
          <p:spPr>
            <a:xfrm rot="5400000">
              <a:off x="1647825" y="7535884"/>
              <a:ext cx="214313" cy="158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8" name="TextBox 95"/>
          <p:cNvSpPr txBox="1">
            <a:spLocks noChangeArrowheads="1"/>
          </p:cNvSpPr>
          <p:nvPr/>
        </p:nvSpPr>
        <p:spPr bwMode="auto">
          <a:xfrm>
            <a:off x="7131088" y="3243266"/>
            <a:ext cx="38985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 b="1">
                <a:solidFill>
                  <a:srgbClr val="0070C0"/>
                </a:solidFill>
                <a:latin typeface="Calibri" pitchFamily="34" charset="0"/>
              </a:rPr>
              <a:t>Liver</a:t>
            </a:r>
          </a:p>
        </p:txBody>
      </p:sp>
      <p:sp>
        <p:nvSpPr>
          <p:cNvPr id="109" name="TextBox 96"/>
          <p:cNvSpPr txBox="1">
            <a:spLocks noChangeArrowheads="1"/>
          </p:cNvSpPr>
          <p:nvPr/>
        </p:nvSpPr>
        <p:spPr bwMode="auto">
          <a:xfrm>
            <a:off x="8877338" y="3692528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6907340" y="2857496"/>
            <a:ext cx="8980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err="1" smtClean="0">
                <a:solidFill>
                  <a:srgbClr val="0070C0"/>
                </a:solidFill>
              </a:rPr>
              <a:t>Akt</a:t>
            </a:r>
            <a:r>
              <a:rPr lang="en-GB" sz="1000" b="1" dirty="0" smtClean="0">
                <a:solidFill>
                  <a:srgbClr val="0070C0"/>
                </a:solidFill>
              </a:rPr>
              <a:t> signalling</a:t>
            </a:r>
            <a:endParaRPr lang="en-GB" sz="1000" b="1" dirty="0">
              <a:solidFill>
                <a:srgbClr val="0070C0"/>
              </a:solidFill>
            </a:endParaRPr>
          </a:p>
        </p:txBody>
      </p:sp>
      <p:sp>
        <p:nvSpPr>
          <p:cNvPr id="111" name="Down Arrow 110"/>
          <p:cNvSpPr/>
          <p:nvPr/>
        </p:nvSpPr>
        <p:spPr>
          <a:xfrm rot="10800000">
            <a:off x="6764464" y="2857496"/>
            <a:ext cx="142876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" name="TextBox 132"/>
          <p:cNvSpPr txBox="1"/>
          <p:nvPr/>
        </p:nvSpPr>
        <p:spPr>
          <a:xfrm>
            <a:off x="7072330" y="2428868"/>
            <a:ext cx="4235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/>
              <a:t>Fig5</a:t>
            </a:r>
            <a:endParaRPr lang="en-GB" sz="1100" b="1" dirty="0"/>
          </a:p>
        </p:txBody>
      </p:sp>
      <p:sp>
        <p:nvSpPr>
          <p:cNvPr id="135" name="TextBox 167"/>
          <p:cNvSpPr txBox="1">
            <a:spLocks noChangeArrowheads="1"/>
          </p:cNvSpPr>
          <p:nvPr/>
        </p:nvSpPr>
        <p:spPr bwMode="auto">
          <a:xfrm>
            <a:off x="6284137" y="4815208"/>
            <a:ext cx="20871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 b="1"/>
              <a:t>-</a:t>
            </a:r>
          </a:p>
        </p:txBody>
      </p:sp>
      <p:sp>
        <p:nvSpPr>
          <p:cNvPr id="136" name="TextBox 168"/>
          <p:cNvSpPr txBox="1">
            <a:spLocks noChangeArrowheads="1"/>
          </p:cNvSpPr>
          <p:nvPr/>
        </p:nvSpPr>
        <p:spPr bwMode="auto">
          <a:xfrm>
            <a:off x="6498450" y="4815208"/>
            <a:ext cx="24237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 b="1"/>
              <a:t>5’</a:t>
            </a:r>
          </a:p>
        </p:txBody>
      </p:sp>
      <p:sp>
        <p:nvSpPr>
          <p:cNvPr id="137" name="TextBox 169"/>
          <p:cNvSpPr txBox="1">
            <a:spLocks noChangeArrowheads="1"/>
          </p:cNvSpPr>
          <p:nvPr/>
        </p:nvSpPr>
        <p:spPr bwMode="auto">
          <a:xfrm>
            <a:off x="6634975" y="4815208"/>
            <a:ext cx="28084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 b="1" dirty="0"/>
              <a:t>10’</a:t>
            </a:r>
          </a:p>
        </p:txBody>
      </p:sp>
      <p:sp>
        <p:nvSpPr>
          <p:cNvPr id="138" name="TextBox 170"/>
          <p:cNvSpPr txBox="1">
            <a:spLocks noChangeArrowheads="1"/>
          </p:cNvSpPr>
          <p:nvPr/>
        </p:nvSpPr>
        <p:spPr bwMode="auto">
          <a:xfrm>
            <a:off x="6784200" y="4815208"/>
            <a:ext cx="28084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 b="1"/>
              <a:t>30’</a:t>
            </a:r>
          </a:p>
        </p:txBody>
      </p:sp>
      <p:sp>
        <p:nvSpPr>
          <p:cNvPr id="139" name="TextBox 171"/>
          <p:cNvSpPr txBox="1">
            <a:spLocks noChangeArrowheads="1"/>
          </p:cNvSpPr>
          <p:nvPr/>
        </p:nvSpPr>
        <p:spPr bwMode="auto">
          <a:xfrm>
            <a:off x="6927075" y="4815208"/>
            <a:ext cx="26481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 b="1"/>
              <a:t>1h</a:t>
            </a:r>
          </a:p>
        </p:txBody>
      </p:sp>
      <p:sp>
        <p:nvSpPr>
          <p:cNvPr id="140" name="TextBox 172"/>
          <p:cNvSpPr txBox="1">
            <a:spLocks noChangeArrowheads="1"/>
          </p:cNvSpPr>
          <p:nvPr/>
        </p:nvSpPr>
        <p:spPr bwMode="auto">
          <a:xfrm>
            <a:off x="7141387" y="4815208"/>
            <a:ext cx="26481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 b="1"/>
              <a:t>2h</a:t>
            </a:r>
          </a:p>
        </p:txBody>
      </p:sp>
      <p:sp>
        <p:nvSpPr>
          <p:cNvPr id="141" name="Text Box 16"/>
          <p:cNvSpPr txBox="1">
            <a:spLocks noChangeArrowheads="1"/>
          </p:cNvSpPr>
          <p:nvPr/>
        </p:nvSpPr>
        <p:spPr bwMode="auto">
          <a:xfrm>
            <a:off x="7892664" y="4429112"/>
            <a:ext cx="45076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dirty="0">
                <a:cs typeface="Arial" pitchFamily="34" charset="0"/>
              </a:rPr>
              <a:t>C2</a:t>
            </a:r>
            <a:r>
              <a:rPr lang="el-GR" sz="800" dirty="0">
                <a:latin typeface="Lucida Grande"/>
                <a:cs typeface="Arial" pitchFamily="34" charset="0"/>
              </a:rPr>
              <a:t>β</a:t>
            </a:r>
            <a:r>
              <a:rPr lang="en-US" sz="800" dirty="0">
                <a:cs typeface="Arial" pitchFamily="34" charset="0"/>
              </a:rPr>
              <a:t> KI</a:t>
            </a:r>
            <a:endParaRPr lang="el-GR" sz="800" dirty="0">
              <a:cs typeface="Arial" pitchFamily="34" charset="0"/>
            </a:endParaRPr>
          </a:p>
        </p:txBody>
      </p:sp>
      <p:sp>
        <p:nvSpPr>
          <p:cNvPr id="142" name="Text Box 18"/>
          <p:cNvSpPr txBox="1">
            <a:spLocks noChangeArrowheads="1"/>
          </p:cNvSpPr>
          <p:nvPr/>
        </p:nvSpPr>
        <p:spPr bwMode="auto">
          <a:xfrm>
            <a:off x="6569887" y="4429112"/>
            <a:ext cx="32573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>
                <a:cs typeface="Arial" pitchFamily="34" charset="0"/>
              </a:rPr>
              <a:t>WT</a:t>
            </a:r>
            <a:endParaRPr lang="el-GR" sz="800">
              <a:cs typeface="Arial" pitchFamily="34" charset="0"/>
            </a:endParaRPr>
          </a:p>
        </p:txBody>
      </p:sp>
      <p:cxnSp>
        <p:nvCxnSpPr>
          <p:cNvPr id="143" name="Straight Connector 16"/>
          <p:cNvCxnSpPr>
            <a:cxnSpLocks noChangeShapeType="1"/>
          </p:cNvCxnSpPr>
          <p:nvPr/>
        </p:nvCxnSpPr>
        <p:spPr bwMode="auto">
          <a:xfrm>
            <a:off x="6141262" y="4643426"/>
            <a:ext cx="1143000" cy="1588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44" name="Straight Connector 44"/>
          <p:cNvCxnSpPr>
            <a:cxnSpLocks noChangeShapeType="1"/>
          </p:cNvCxnSpPr>
          <p:nvPr/>
        </p:nvCxnSpPr>
        <p:spPr bwMode="auto">
          <a:xfrm>
            <a:off x="7355700" y="4643426"/>
            <a:ext cx="1214437" cy="1588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45" name="TextBox 177"/>
          <p:cNvSpPr txBox="1">
            <a:spLocks noChangeArrowheads="1"/>
          </p:cNvSpPr>
          <p:nvPr/>
        </p:nvSpPr>
        <p:spPr bwMode="auto">
          <a:xfrm>
            <a:off x="6141262" y="4815208"/>
            <a:ext cx="20871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 b="1"/>
              <a:t>-</a:t>
            </a:r>
          </a:p>
        </p:txBody>
      </p:sp>
      <p:pic>
        <p:nvPicPr>
          <p:cNvPr id="146" name="Picture 1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141262" y="5018230"/>
            <a:ext cx="24288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7" name="Picture 2"/>
          <p:cNvPicPr>
            <a:picLocks noChangeAspect="1" noChangeArrowheads="1"/>
          </p:cNvPicPr>
          <p:nvPr/>
        </p:nvPicPr>
        <p:blipFill>
          <a:blip r:embed="rId13"/>
          <a:srcRect r="1430"/>
          <a:stretch>
            <a:fillRect/>
          </a:stretch>
        </p:blipFill>
        <p:spPr bwMode="auto">
          <a:xfrm>
            <a:off x="6141262" y="5272081"/>
            <a:ext cx="24288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8" name="TextBox 184"/>
          <p:cNvSpPr txBox="1">
            <a:spLocks noChangeArrowheads="1"/>
          </p:cNvSpPr>
          <p:nvPr/>
        </p:nvSpPr>
        <p:spPr bwMode="auto">
          <a:xfrm>
            <a:off x="7498575" y="4815208"/>
            <a:ext cx="20871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 b="1"/>
              <a:t>-</a:t>
            </a:r>
          </a:p>
        </p:txBody>
      </p:sp>
      <p:sp>
        <p:nvSpPr>
          <p:cNvPr id="149" name="TextBox 185"/>
          <p:cNvSpPr txBox="1">
            <a:spLocks noChangeArrowheads="1"/>
          </p:cNvSpPr>
          <p:nvPr/>
        </p:nvSpPr>
        <p:spPr bwMode="auto">
          <a:xfrm>
            <a:off x="7712887" y="4815208"/>
            <a:ext cx="24237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 b="1"/>
              <a:t>5’</a:t>
            </a:r>
          </a:p>
        </p:txBody>
      </p:sp>
      <p:sp>
        <p:nvSpPr>
          <p:cNvPr id="150" name="TextBox 186"/>
          <p:cNvSpPr txBox="1">
            <a:spLocks noChangeArrowheads="1"/>
          </p:cNvSpPr>
          <p:nvPr/>
        </p:nvSpPr>
        <p:spPr bwMode="auto">
          <a:xfrm>
            <a:off x="7849412" y="4815208"/>
            <a:ext cx="28084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 b="1"/>
              <a:t>10’</a:t>
            </a:r>
          </a:p>
        </p:txBody>
      </p:sp>
      <p:sp>
        <p:nvSpPr>
          <p:cNvPr id="151" name="TextBox 187"/>
          <p:cNvSpPr txBox="1">
            <a:spLocks noChangeArrowheads="1"/>
          </p:cNvSpPr>
          <p:nvPr/>
        </p:nvSpPr>
        <p:spPr bwMode="auto">
          <a:xfrm>
            <a:off x="7998637" y="4815208"/>
            <a:ext cx="28084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 b="1"/>
              <a:t>30’</a:t>
            </a:r>
          </a:p>
        </p:txBody>
      </p:sp>
      <p:sp>
        <p:nvSpPr>
          <p:cNvPr id="152" name="TextBox 188"/>
          <p:cNvSpPr txBox="1">
            <a:spLocks noChangeArrowheads="1"/>
          </p:cNvSpPr>
          <p:nvPr/>
        </p:nvSpPr>
        <p:spPr bwMode="auto">
          <a:xfrm>
            <a:off x="8141512" y="4815208"/>
            <a:ext cx="26481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 b="1"/>
              <a:t>1h</a:t>
            </a:r>
          </a:p>
        </p:txBody>
      </p:sp>
      <p:sp>
        <p:nvSpPr>
          <p:cNvPr id="153" name="TextBox 189"/>
          <p:cNvSpPr txBox="1">
            <a:spLocks noChangeArrowheads="1"/>
          </p:cNvSpPr>
          <p:nvPr/>
        </p:nvSpPr>
        <p:spPr bwMode="auto">
          <a:xfrm>
            <a:off x="8271990" y="4815208"/>
            <a:ext cx="26481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 b="1" dirty="0"/>
              <a:t>2h</a:t>
            </a:r>
          </a:p>
        </p:txBody>
      </p:sp>
      <p:sp>
        <p:nvSpPr>
          <p:cNvPr id="154" name="TextBox 190"/>
          <p:cNvSpPr txBox="1">
            <a:spLocks noChangeArrowheads="1"/>
          </p:cNvSpPr>
          <p:nvPr/>
        </p:nvSpPr>
        <p:spPr bwMode="auto">
          <a:xfrm>
            <a:off x="7355700" y="4815208"/>
            <a:ext cx="20871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 b="1"/>
              <a:t>-</a:t>
            </a:r>
          </a:p>
        </p:txBody>
      </p:sp>
      <p:sp>
        <p:nvSpPr>
          <p:cNvPr id="155" name="TextBox 95"/>
          <p:cNvSpPr txBox="1">
            <a:spLocks noChangeArrowheads="1"/>
          </p:cNvSpPr>
          <p:nvPr/>
        </p:nvSpPr>
        <p:spPr bwMode="auto">
          <a:xfrm>
            <a:off x="7069973" y="4357674"/>
            <a:ext cx="71526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 b="1" dirty="0" err="1">
                <a:solidFill>
                  <a:srgbClr val="0070C0"/>
                </a:solidFill>
                <a:latin typeface="Calibri" pitchFamily="34" charset="0"/>
              </a:rPr>
              <a:t>Hepatocytes</a:t>
            </a:r>
            <a:endParaRPr lang="en-GB" sz="800" b="1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56" name="TextBox 124"/>
          <p:cNvSpPr txBox="1">
            <a:spLocks noChangeArrowheads="1"/>
          </p:cNvSpPr>
          <p:nvPr/>
        </p:nvSpPr>
        <p:spPr bwMode="auto">
          <a:xfrm>
            <a:off x="8508225" y="5032517"/>
            <a:ext cx="707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 b="1">
                <a:latin typeface="Calibri" pitchFamily="34" charset="0"/>
              </a:rPr>
              <a:t>P-Akt (S473)</a:t>
            </a:r>
          </a:p>
        </p:txBody>
      </p:sp>
      <p:sp>
        <p:nvSpPr>
          <p:cNvPr id="157" name="TextBox 125"/>
          <p:cNvSpPr txBox="1">
            <a:spLocks noChangeArrowheads="1"/>
          </p:cNvSpPr>
          <p:nvPr/>
        </p:nvSpPr>
        <p:spPr bwMode="auto">
          <a:xfrm>
            <a:off x="8506637" y="5316531"/>
            <a:ext cx="33214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 b="1">
                <a:latin typeface="Calibri" pitchFamily="34" charset="0"/>
              </a:rPr>
              <a:t>Akt</a:t>
            </a:r>
          </a:p>
        </p:txBody>
      </p:sp>
      <p:sp>
        <p:nvSpPr>
          <p:cNvPr id="158" name="TextBox 108"/>
          <p:cNvSpPr txBox="1">
            <a:spLocks noChangeArrowheads="1"/>
          </p:cNvSpPr>
          <p:nvPr/>
        </p:nvSpPr>
        <p:spPr bwMode="auto">
          <a:xfrm>
            <a:off x="5671379" y="4786302"/>
            <a:ext cx="46679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 b="1" dirty="0">
                <a:solidFill>
                  <a:srgbClr val="00B050"/>
                </a:solidFill>
                <a:latin typeface="Calibri" pitchFamily="34" charset="0"/>
              </a:rPr>
              <a:t>insulin</a:t>
            </a:r>
          </a:p>
        </p:txBody>
      </p:sp>
      <p:sp>
        <p:nvSpPr>
          <p:cNvPr id="159" name="Rectangle 158"/>
          <p:cNvSpPr/>
          <p:nvPr/>
        </p:nvSpPr>
        <p:spPr>
          <a:xfrm>
            <a:off x="6149200" y="5032517"/>
            <a:ext cx="2428875" cy="21431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800"/>
          </a:p>
        </p:txBody>
      </p:sp>
      <p:sp>
        <p:nvSpPr>
          <p:cNvPr id="160" name="Rectangle 159"/>
          <p:cNvSpPr/>
          <p:nvPr/>
        </p:nvSpPr>
        <p:spPr>
          <a:xfrm>
            <a:off x="6149200" y="5286368"/>
            <a:ext cx="2428875" cy="21431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800"/>
          </a:p>
        </p:txBody>
      </p:sp>
      <p:cxnSp>
        <p:nvCxnSpPr>
          <p:cNvPr id="161" name="Straight Connector 160"/>
          <p:cNvCxnSpPr/>
          <p:nvPr/>
        </p:nvCxnSpPr>
        <p:spPr>
          <a:xfrm rot="5400000">
            <a:off x="7257274" y="5138880"/>
            <a:ext cx="214313" cy="158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 rot="5400000">
            <a:off x="7257274" y="5392731"/>
            <a:ext cx="214313" cy="158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285720" y="5500702"/>
            <a:ext cx="34243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 smtClean="0"/>
              <a:t>Fig1</a:t>
            </a:r>
            <a:r>
              <a:rPr lang="en-GB" sz="900" dirty="0" smtClean="0"/>
              <a:t>: </a:t>
            </a:r>
            <a:r>
              <a:rPr lang="en-GB" sz="900" dirty="0" smtClean="0"/>
              <a:t>Serum glucose </a:t>
            </a:r>
            <a:r>
              <a:rPr lang="en-GB" sz="900" dirty="0" smtClean="0"/>
              <a:t>levels</a:t>
            </a:r>
          </a:p>
          <a:p>
            <a:r>
              <a:rPr lang="en-GB" sz="900" dirty="0" smtClean="0"/>
              <a:t>Data </a:t>
            </a:r>
            <a:r>
              <a:rPr lang="en-GB" sz="900" dirty="0" smtClean="0"/>
              <a:t>represent mean </a:t>
            </a:r>
            <a:r>
              <a:rPr lang="en-GB" sz="900" dirty="0" smtClean="0">
                <a:sym typeface="Symbol"/>
              </a:rPr>
              <a:t></a:t>
            </a:r>
            <a:r>
              <a:rPr lang="en-GB" sz="900" dirty="0" smtClean="0"/>
              <a:t> SEM (n indicated below the graph), * p &lt; </a:t>
            </a:r>
            <a:r>
              <a:rPr lang="en-GB" sz="900" dirty="0" smtClean="0"/>
              <a:t>0.05</a:t>
            </a:r>
          </a:p>
          <a:p>
            <a:r>
              <a:rPr lang="en-GB" sz="900" b="1" dirty="0" smtClean="0"/>
              <a:t>Fig2a, 2b</a:t>
            </a:r>
            <a:r>
              <a:rPr lang="en-GB" sz="900" dirty="0" smtClean="0"/>
              <a:t>: Plasma insulin levels</a:t>
            </a:r>
          </a:p>
          <a:p>
            <a:r>
              <a:rPr lang="en-GB" sz="900" b="1" dirty="0" smtClean="0"/>
              <a:t>Fig 3</a:t>
            </a:r>
            <a:r>
              <a:rPr lang="en-GB" sz="900" dirty="0" smtClean="0"/>
              <a:t>: Glucose tolerance test</a:t>
            </a:r>
          </a:p>
          <a:p>
            <a:r>
              <a:rPr lang="en-GB" sz="900" b="1" dirty="0" smtClean="0"/>
              <a:t>Fig 4</a:t>
            </a:r>
            <a:r>
              <a:rPr lang="en-GB" sz="900" dirty="0" smtClean="0"/>
              <a:t>: insulin tolerance test</a:t>
            </a:r>
          </a:p>
          <a:p>
            <a:r>
              <a:rPr lang="en-GB" sz="900" b="1" dirty="0" smtClean="0"/>
              <a:t>Fig5</a:t>
            </a:r>
            <a:r>
              <a:rPr lang="en-GB" sz="900" dirty="0" smtClean="0"/>
              <a:t>:  Western blot</a:t>
            </a:r>
            <a:endParaRPr lang="en-GB" sz="9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0"/>
            <a:ext cx="4235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/>
              <a:t>Fig6</a:t>
            </a:r>
            <a:endParaRPr lang="en-GB" sz="1100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39829" y="5997585"/>
            <a:ext cx="614363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6892" y="5997585"/>
            <a:ext cx="614362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6892" y="5302260"/>
            <a:ext cx="614362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39829" y="5300673"/>
            <a:ext cx="614363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42"/>
          <p:cNvSpPr txBox="1">
            <a:spLocks noChangeArrowheads="1"/>
          </p:cNvSpPr>
          <p:nvPr/>
        </p:nvSpPr>
        <p:spPr bwMode="auto">
          <a:xfrm>
            <a:off x="668329" y="5087948"/>
            <a:ext cx="3667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>
                <a:latin typeface="Calibri" pitchFamily="34" charset="0"/>
              </a:rPr>
              <a:t>NCD</a:t>
            </a:r>
          </a:p>
        </p:txBody>
      </p:sp>
      <p:sp>
        <p:nvSpPr>
          <p:cNvPr id="8" name="TextBox 43"/>
          <p:cNvSpPr txBox="1">
            <a:spLocks noChangeArrowheads="1"/>
          </p:cNvSpPr>
          <p:nvPr/>
        </p:nvSpPr>
        <p:spPr bwMode="auto">
          <a:xfrm>
            <a:off x="1382704" y="5087948"/>
            <a:ext cx="357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>
                <a:latin typeface="Calibri" pitchFamily="34" charset="0"/>
              </a:rPr>
              <a:t>HFD</a:t>
            </a:r>
          </a:p>
        </p:txBody>
      </p:sp>
      <p:sp>
        <p:nvSpPr>
          <p:cNvPr id="9" name="TextBox 44"/>
          <p:cNvSpPr txBox="1">
            <a:spLocks noChangeArrowheads="1"/>
          </p:cNvSpPr>
          <p:nvPr/>
        </p:nvSpPr>
        <p:spPr bwMode="auto">
          <a:xfrm>
            <a:off x="266692" y="5516573"/>
            <a:ext cx="32861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 b="1">
                <a:latin typeface="Calibri" pitchFamily="34" charset="0"/>
              </a:rPr>
              <a:t>WT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6042" y="6159510"/>
            <a:ext cx="450850" cy="2159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00" b="1" dirty="0">
                <a:latin typeface="+mj-lt"/>
              </a:rPr>
              <a:t>C2b KI</a:t>
            </a:r>
          </a:p>
        </p:txBody>
      </p:sp>
      <p:sp>
        <p:nvSpPr>
          <p:cNvPr id="12" name="TextBox 104"/>
          <p:cNvSpPr txBox="1">
            <a:spLocks noChangeArrowheads="1"/>
          </p:cNvSpPr>
          <p:nvPr/>
        </p:nvSpPr>
        <p:spPr bwMode="auto">
          <a:xfrm>
            <a:off x="1044567" y="4857760"/>
            <a:ext cx="342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 b="1">
                <a:latin typeface="Calibri" pitchFamily="34" charset="0"/>
              </a:rPr>
              <a:t>H/E</a:t>
            </a:r>
          </a:p>
        </p:txBody>
      </p:sp>
      <p:sp>
        <p:nvSpPr>
          <p:cNvPr id="13" name="TextBox 119"/>
          <p:cNvSpPr txBox="1">
            <a:spLocks noChangeArrowheads="1"/>
          </p:cNvSpPr>
          <p:nvPr/>
        </p:nvSpPr>
        <p:spPr bwMode="auto">
          <a:xfrm>
            <a:off x="2382829" y="4857760"/>
            <a:ext cx="5603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 b="1">
                <a:latin typeface="Calibri" pitchFamily="34" charset="0"/>
              </a:rPr>
              <a:t>Oil RedO</a:t>
            </a:r>
          </a:p>
        </p:txBody>
      </p:sp>
      <p:sp>
        <p:nvSpPr>
          <p:cNvPr id="14" name="TextBox 121"/>
          <p:cNvSpPr txBox="1">
            <a:spLocks noChangeArrowheads="1"/>
          </p:cNvSpPr>
          <p:nvPr/>
        </p:nvSpPr>
        <p:spPr bwMode="auto">
          <a:xfrm>
            <a:off x="2239954" y="5068898"/>
            <a:ext cx="3667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>
                <a:latin typeface="Calibri" pitchFamily="34" charset="0"/>
              </a:rPr>
              <a:t>NCD</a:t>
            </a:r>
          </a:p>
        </p:txBody>
      </p:sp>
      <p:sp>
        <p:nvSpPr>
          <p:cNvPr id="15" name="TextBox 122"/>
          <p:cNvSpPr txBox="1">
            <a:spLocks noChangeArrowheads="1"/>
          </p:cNvSpPr>
          <p:nvPr/>
        </p:nvSpPr>
        <p:spPr bwMode="auto">
          <a:xfrm>
            <a:off x="2811454" y="5067310"/>
            <a:ext cx="357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>
                <a:latin typeface="Calibri" pitchFamily="34" charset="0"/>
              </a:rPr>
              <a:t>HFD</a:t>
            </a:r>
          </a:p>
        </p:txBody>
      </p:sp>
      <p:pic>
        <p:nvPicPr>
          <p:cNvPr id="16" name="Picture 1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35167" y="5292735"/>
            <a:ext cx="633412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025642" y="5997585"/>
            <a:ext cx="6397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714617" y="5291148"/>
            <a:ext cx="6381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714617" y="5997585"/>
            <a:ext cx="6429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 Box 24"/>
          <p:cNvSpPr txBox="1">
            <a:spLocks noChangeArrowheads="1"/>
          </p:cNvSpPr>
          <p:nvPr/>
        </p:nvSpPr>
        <p:spPr bwMode="auto">
          <a:xfrm rot="16200000">
            <a:off x="-216724" y="3145642"/>
            <a:ext cx="935037" cy="215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>
                <a:latin typeface="Calibri" pitchFamily="34" charset="0"/>
              </a:rPr>
              <a:t>glycaemia (mg/dl)</a:t>
            </a:r>
          </a:p>
        </p:txBody>
      </p:sp>
      <p:sp>
        <p:nvSpPr>
          <p:cNvPr id="22" name="Text Box 30"/>
          <p:cNvSpPr txBox="1">
            <a:spLocks noChangeArrowheads="1"/>
          </p:cNvSpPr>
          <p:nvPr/>
        </p:nvSpPr>
        <p:spPr bwMode="auto">
          <a:xfrm>
            <a:off x="1341408" y="4286260"/>
            <a:ext cx="1230313" cy="215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>
                <a:latin typeface="Calibri" pitchFamily="34" charset="0"/>
              </a:rPr>
              <a:t>time after injection (min)</a:t>
            </a:r>
          </a:p>
        </p:txBody>
      </p:sp>
      <p:graphicFrame>
        <p:nvGraphicFramePr>
          <p:cNvPr id="23" name="Chart 22"/>
          <p:cNvGraphicFramePr>
            <a:graphicFrameLocks/>
          </p:cNvGraphicFramePr>
          <p:nvPr/>
        </p:nvGraphicFramePr>
        <p:xfrm>
          <a:off x="3848063" y="2597096"/>
          <a:ext cx="2652709" cy="1839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24" name="Text Box 30"/>
          <p:cNvSpPr txBox="1">
            <a:spLocks noChangeArrowheads="1"/>
          </p:cNvSpPr>
          <p:nvPr/>
        </p:nvSpPr>
        <p:spPr bwMode="auto">
          <a:xfrm>
            <a:off x="4490976" y="4341781"/>
            <a:ext cx="1230313" cy="215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>
                <a:latin typeface="Calibri" pitchFamily="34" charset="0"/>
              </a:rPr>
              <a:t>time after injection (min)</a:t>
            </a:r>
          </a:p>
        </p:txBody>
      </p:sp>
      <p:sp>
        <p:nvSpPr>
          <p:cNvPr id="25" name="Text Box 24"/>
          <p:cNvSpPr txBox="1">
            <a:spLocks noChangeArrowheads="1"/>
          </p:cNvSpPr>
          <p:nvPr/>
        </p:nvSpPr>
        <p:spPr bwMode="auto">
          <a:xfrm rot="16200000">
            <a:off x="2999520" y="3350424"/>
            <a:ext cx="1514475" cy="2143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dirty="0">
                <a:latin typeface="Calibri" pitchFamily="34" charset="0"/>
              </a:rPr>
              <a:t>blood glucose (% of the control)</a:t>
            </a:r>
          </a:p>
        </p:txBody>
      </p:sp>
      <p:sp>
        <p:nvSpPr>
          <p:cNvPr id="26" name="TextBox 27"/>
          <p:cNvSpPr txBox="1">
            <a:spLocks noChangeArrowheads="1"/>
          </p:cNvSpPr>
          <p:nvPr/>
        </p:nvSpPr>
        <p:spPr bwMode="auto">
          <a:xfrm>
            <a:off x="4465576" y="2624106"/>
            <a:ext cx="249238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000">
                <a:latin typeface="Calibri" pitchFamily="34" charset="0"/>
              </a:rPr>
              <a:t>*</a:t>
            </a:r>
          </a:p>
        </p:txBody>
      </p:sp>
      <p:sp>
        <p:nvSpPr>
          <p:cNvPr id="27" name="TextBox 28"/>
          <p:cNvSpPr txBox="1">
            <a:spLocks noChangeArrowheads="1"/>
          </p:cNvSpPr>
          <p:nvPr/>
        </p:nvSpPr>
        <p:spPr bwMode="auto">
          <a:xfrm>
            <a:off x="4857689" y="2698718"/>
            <a:ext cx="249237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000">
                <a:latin typeface="Calibri" pitchFamily="34" charset="0"/>
              </a:rPr>
              <a:t>*</a:t>
            </a:r>
          </a:p>
        </p:txBody>
      </p:sp>
      <p:sp>
        <p:nvSpPr>
          <p:cNvPr id="28" name="TextBox 29"/>
          <p:cNvSpPr txBox="1">
            <a:spLocks noChangeArrowheads="1"/>
          </p:cNvSpPr>
          <p:nvPr/>
        </p:nvSpPr>
        <p:spPr bwMode="auto">
          <a:xfrm>
            <a:off x="5714939" y="2922556"/>
            <a:ext cx="249237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000">
                <a:latin typeface="Calibri" pitchFamily="34" charset="0"/>
              </a:rPr>
              <a:t>*</a:t>
            </a:r>
          </a:p>
        </p:txBody>
      </p:sp>
      <p:cxnSp>
        <p:nvCxnSpPr>
          <p:cNvPr id="31" name="Straight Connector 30"/>
          <p:cNvCxnSpPr/>
          <p:nvPr/>
        </p:nvCxnSpPr>
        <p:spPr>
          <a:xfrm>
            <a:off x="5357751" y="3729006"/>
            <a:ext cx="214313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56"/>
          <p:cNvSpPr txBox="1">
            <a:spLocks noChangeArrowheads="1"/>
          </p:cNvSpPr>
          <p:nvPr/>
        </p:nvSpPr>
        <p:spPr bwMode="auto">
          <a:xfrm>
            <a:off x="5560951" y="3627406"/>
            <a:ext cx="43973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>
                <a:latin typeface="Calibri" pitchFamily="34" charset="0"/>
              </a:rPr>
              <a:t>WT HFD</a:t>
            </a:r>
          </a:p>
        </p:txBody>
      </p:sp>
      <p:cxnSp>
        <p:nvCxnSpPr>
          <p:cNvPr id="33" name="Straight Connector 32"/>
          <p:cNvCxnSpPr/>
          <p:nvPr/>
        </p:nvCxnSpPr>
        <p:spPr>
          <a:xfrm>
            <a:off x="5357751" y="3870293"/>
            <a:ext cx="214313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58"/>
          <p:cNvSpPr txBox="1">
            <a:spLocks noChangeArrowheads="1"/>
          </p:cNvSpPr>
          <p:nvPr/>
        </p:nvSpPr>
        <p:spPr bwMode="auto">
          <a:xfrm>
            <a:off x="5540314" y="3770281"/>
            <a:ext cx="53181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>
                <a:latin typeface="Calibri" pitchFamily="34" charset="0"/>
              </a:rPr>
              <a:t>C2</a:t>
            </a:r>
            <a:r>
              <a:rPr lang="el-GR" sz="600">
                <a:latin typeface="Calibri" pitchFamily="34" charset="0"/>
              </a:rPr>
              <a:t>β</a:t>
            </a:r>
            <a:r>
              <a:rPr lang="en-GB" sz="600">
                <a:latin typeface="Calibri" pitchFamily="34" charset="0"/>
              </a:rPr>
              <a:t> KI HFD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286314" y="3597243"/>
            <a:ext cx="857250" cy="3460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600"/>
          </a:p>
        </p:txBody>
      </p:sp>
      <p:cxnSp>
        <p:nvCxnSpPr>
          <p:cNvPr id="36" name="Straight Connector 35"/>
          <p:cNvCxnSpPr/>
          <p:nvPr/>
        </p:nvCxnSpPr>
        <p:spPr>
          <a:xfrm>
            <a:off x="1857346" y="3714760"/>
            <a:ext cx="21431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61"/>
          <p:cNvSpPr txBox="1">
            <a:spLocks noChangeArrowheads="1"/>
          </p:cNvSpPr>
          <p:nvPr/>
        </p:nvSpPr>
        <p:spPr bwMode="auto">
          <a:xfrm>
            <a:off x="2060546" y="3613160"/>
            <a:ext cx="43973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>
                <a:latin typeface="Calibri" pitchFamily="34" charset="0"/>
              </a:rPr>
              <a:t>WT HFD</a:t>
            </a:r>
          </a:p>
        </p:txBody>
      </p:sp>
      <p:cxnSp>
        <p:nvCxnSpPr>
          <p:cNvPr id="38" name="Straight Connector 37"/>
          <p:cNvCxnSpPr/>
          <p:nvPr/>
        </p:nvCxnSpPr>
        <p:spPr>
          <a:xfrm>
            <a:off x="1857346" y="3856048"/>
            <a:ext cx="214312" cy="158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63"/>
          <p:cNvSpPr txBox="1">
            <a:spLocks noChangeArrowheads="1"/>
          </p:cNvSpPr>
          <p:nvPr/>
        </p:nvSpPr>
        <p:spPr bwMode="auto">
          <a:xfrm>
            <a:off x="2039908" y="3756035"/>
            <a:ext cx="5318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>
                <a:latin typeface="Calibri" pitchFamily="34" charset="0"/>
              </a:rPr>
              <a:t>C2</a:t>
            </a:r>
            <a:r>
              <a:rPr lang="el-GR" sz="600">
                <a:latin typeface="Calibri" pitchFamily="34" charset="0"/>
              </a:rPr>
              <a:t>β</a:t>
            </a:r>
            <a:r>
              <a:rPr lang="en-GB" sz="600">
                <a:latin typeface="Calibri" pitchFamily="34" charset="0"/>
              </a:rPr>
              <a:t> KI HFD</a:t>
            </a:r>
          </a:p>
        </p:txBody>
      </p:sp>
      <p:sp>
        <p:nvSpPr>
          <p:cNvPr id="40" name="Rectangle 39"/>
          <p:cNvSpPr/>
          <p:nvPr/>
        </p:nvSpPr>
        <p:spPr>
          <a:xfrm>
            <a:off x="1785908" y="3571885"/>
            <a:ext cx="857250" cy="3571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600"/>
          </a:p>
        </p:txBody>
      </p:sp>
      <p:graphicFrame>
        <p:nvGraphicFramePr>
          <p:cNvPr id="41" name="Chart 40"/>
          <p:cNvGraphicFramePr>
            <a:graphicFrameLocks/>
          </p:cNvGraphicFramePr>
          <p:nvPr/>
        </p:nvGraphicFramePr>
        <p:xfrm>
          <a:off x="285720" y="2500306"/>
          <a:ext cx="3071834" cy="1943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42" name="TextBox 28"/>
          <p:cNvSpPr txBox="1">
            <a:spLocks noChangeArrowheads="1"/>
          </p:cNvSpPr>
          <p:nvPr/>
        </p:nvSpPr>
        <p:spPr bwMode="auto">
          <a:xfrm>
            <a:off x="2714596" y="3000385"/>
            <a:ext cx="249237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000">
                <a:latin typeface="Calibri" pitchFamily="34" charset="0"/>
              </a:rPr>
              <a:t>*</a:t>
            </a:r>
          </a:p>
        </p:txBody>
      </p:sp>
      <p:sp>
        <p:nvSpPr>
          <p:cNvPr id="43" name="TextBox 28"/>
          <p:cNvSpPr txBox="1">
            <a:spLocks noChangeArrowheads="1"/>
          </p:cNvSpPr>
          <p:nvPr/>
        </p:nvSpPr>
        <p:spPr bwMode="auto">
          <a:xfrm>
            <a:off x="1571596" y="2571760"/>
            <a:ext cx="249237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000">
                <a:latin typeface="Calibri" pitchFamily="34" charset="0"/>
              </a:rPr>
              <a:t>*</a:t>
            </a:r>
          </a:p>
        </p:txBody>
      </p:sp>
      <p:sp>
        <p:nvSpPr>
          <p:cNvPr id="44" name="TextBox 28"/>
          <p:cNvSpPr txBox="1">
            <a:spLocks noChangeArrowheads="1"/>
          </p:cNvSpPr>
          <p:nvPr/>
        </p:nvSpPr>
        <p:spPr bwMode="auto">
          <a:xfrm>
            <a:off x="1214408" y="2571760"/>
            <a:ext cx="249238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000">
                <a:latin typeface="Calibri" pitchFamily="34" charset="0"/>
              </a:rPr>
              <a:t>*</a:t>
            </a:r>
          </a:p>
        </p:txBody>
      </p:sp>
      <p:sp>
        <p:nvSpPr>
          <p:cNvPr id="45" name="Right Arrow 44"/>
          <p:cNvSpPr/>
          <p:nvPr/>
        </p:nvSpPr>
        <p:spPr>
          <a:xfrm rot="16200000" flipV="1">
            <a:off x="677833" y="4310073"/>
            <a:ext cx="119063" cy="46037"/>
          </a:xfrm>
          <a:prstGeom prst="right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6" name="TextBox 153"/>
          <p:cNvSpPr txBox="1">
            <a:spLocks noChangeArrowheads="1"/>
          </p:cNvSpPr>
          <p:nvPr/>
        </p:nvSpPr>
        <p:spPr bwMode="auto">
          <a:xfrm>
            <a:off x="500033" y="4416435"/>
            <a:ext cx="45243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/>
              <a:t>glucose</a:t>
            </a:r>
          </a:p>
        </p:txBody>
      </p:sp>
      <p:sp>
        <p:nvSpPr>
          <p:cNvPr id="47" name="Right Arrow 46"/>
          <p:cNvSpPr/>
          <p:nvPr/>
        </p:nvSpPr>
        <p:spPr>
          <a:xfrm rot="16200000" flipV="1">
            <a:off x="4106801" y="4408456"/>
            <a:ext cx="119063" cy="46037"/>
          </a:xfrm>
          <a:prstGeom prst="right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8" name="TextBox 160"/>
          <p:cNvSpPr txBox="1">
            <a:spLocks noChangeArrowheads="1"/>
          </p:cNvSpPr>
          <p:nvPr/>
        </p:nvSpPr>
        <p:spPr bwMode="auto">
          <a:xfrm>
            <a:off x="3951256" y="4529147"/>
            <a:ext cx="406400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 dirty="0"/>
              <a:t>insulin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500166" y="2238696"/>
            <a:ext cx="4555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/>
              <a:t>Fig 7</a:t>
            </a:r>
            <a:endParaRPr lang="en-GB" sz="11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4857752" y="2285992"/>
            <a:ext cx="4235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/>
              <a:t>Fig8</a:t>
            </a:r>
            <a:endParaRPr lang="en-GB" sz="11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1739894" y="4643446"/>
            <a:ext cx="7088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/>
              <a:t>Fig9a, 9b</a:t>
            </a:r>
            <a:endParaRPr lang="en-GB" sz="1100" b="1" dirty="0"/>
          </a:p>
        </p:txBody>
      </p:sp>
      <p:graphicFrame>
        <p:nvGraphicFramePr>
          <p:cNvPr id="52" name="Chart 51"/>
          <p:cNvGraphicFramePr>
            <a:graphicFrameLocks/>
          </p:cNvGraphicFramePr>
          <p:nvPr/>
        </p:nvGraphicFramePr>
        <p:xfrm>
          <a:off x="285720" y="-71462"/>
          <a:ext cx="1371604" cy="21145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53" name="Text Box 35"/>
          <p:cNvSpPr txBox="1">
            <a:spLocks noChangeArrowheads="1"/>
          </p:cNvSpPr>
          <p:nvPr/>
        </p:nvSpPr>
        <p:spPr bwMode="auto">
          <a:xfrm rot="16200000">
            <a:off x="-302456" y="754846"/>
            <a:ext cx="1131887" cy="215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>
                <a:latin typeface="Calibri" pitchFamily="34" charset="0"/>
              </a:rPr>
              <a:t>fed  glycaemia (mg/dl)</a:t>
            </a:r>
          </a:p>
        </p:txBody>
      </p:sp>
      <p:graphicFrame>
        <p:nvGraphicFramePr>
          <p:cNvPr id="54" name="Chart 53"/>
          <p:cNvGraphicFramePr/>
          <p:nvPr/>
        </p:nvGraphicFramePr>
        <p:xfrm>
          <a:off x="1800200" y="-142900"/>
          <a:ext cx="1143008" cy="21288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sp>
        <p:nvSpPr>
          <p:cNvPr id="55" name="Text Box 35"/>
          <p:cNvSpPr txBox="1">
            <a:spLocks noChangeArrowheads="1"/>
          </p:cNvSpPr>
          <p:nvPr/>
        </p:nvSpPr>
        <p:spPr bwMode="auto">
          <a:xfrm rot="16200000">
            <a:off x="958813" y="857237"/>
            <a:ext cx="1500188" cy="2143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alibri" pitchFamily="34" charset="0"/>
              </a:rPr>
              <a:t>insulinemia (ng/ml)</a:t>
            </a:r>
          </a:p>
        </p:txBody>
      </p:sp>
      <p:sp>
        <p:nvSpPr>
          <p:cNvPr id="57" name="Text Box 37"/>
          <p:cNvSpPr txBox="1">
            <a:spLocks noChangeArrowheads="1"/>
          </p:cNvSpPr>
          <p:nvPr/>
        </p:nvSpPr>
        <p:spPr bwMode="auto">
          <a:xfrm rot="16200000">
            <a:off x="791332" y="1724808"/>
            <a:ext cx="29051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">
                <a:latin typeface="Calibri" pitchFamily="34" charset="0"/>
              </a:rPr>
              <a:t>WT</a:t>
            </a:r>
          </a:p>
        </p:txBody>
      </p:sp>
      <p:sp>
        <p:nvSpPr>
          <p:cNvPr id="58" name="Text Box 38"/>
          <p:cNvSpPr txBox="1">
            <a:spLocks noChangeArrowheads="1"/>
          </p:cNvSpPr>
          <p:nvPr/>
        </p:nvSpPr>
        <p:spPr bwMode="auto">
          <a:xfrm rot="16200000">
            <a:off x="1030250" y="1787515"/>
            <a:ext cx="3841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>
                <a:latin typeface="Calibri" pitchFamily="34" charset="0"/>
              </a:rPr>
              <a:t>C2</a:t>
            </a:r>
            <a:r>
              <a:rPr lang="en-GB" sz="600">
                <a:latin typeface="Symbol" pitchFamily="18" charset="2"/>
              </a:rPr>
              <a:t>b </a:t>
            </a:r>
            <a:r>
              <a:rPr lang="en-GB" sz="600">
                <a:latin typeface="Calibri" pitchFamily="34" charset="0"/>
              </a:rPr>
              <a:t>KI</a:t>
            </a:r>
          </a:p>
        </p:txBody>
      </p:sp>
      <p:sp>
        <p:nvSpPr>
          <p:cNvPr id="59" name="Text Box 37"/>
          <p:cNvSpPr txBox="1">
            <a:spLocks noChangeArrowheads="1"/>
          </p:cNvSpPr>
          <p:nvPr/>
        </p:nvSpPr>
        <p:spPr bwMode="auto">
          <a:xfrm rot="16200000">
            <a:off x="2191506" y="1685121"/>
            <a:ext cx="2905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">
                <a:latin typeface="Calibri" pitchFamily="34" charset="0"/>
              </a:rPr>
              <a:t>WT</a:t>
            </a:r>
          </a:p>
        </p:txBody>
      </p:sp>
      <p:sp>
        <p:nvSpPr>
          <p:cNvPr id="60" name="Text Box 38"/>
          <p:cNvSpPr txBox="1">
            <a:spLocks noChangeArrowheads="1"/>
          </p:cNvSpPr>
          <p:nvPr/>
        </p:nvSpPr>
        <p:spPr bwMode="auto">
          <a:xfrm rot="16200000">
            <a:off x="2430425" y="1787515"/>
            <a:ext cx="3841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>
                <a:latin typeface="Calibri" pitchFamily="34" charset="0"/>
              </a:rPr>
              <a:t>C2</a:t>
            </a:r>
            <a:r>
              <a:rPr lang="en-GB" sz="600">
                <a:latin typeface="Symbol" pitchFamily="18" charset="2"/>
              </a:rPr>
              <a:t>b </a:t>
            </a:r>
            <a:r>
              <a:rPr lang="en-GB" sz="600">
                <a:latin typeface="Calibri" pitchFamily="34" charset="0"/>
              </a:rPr>
              <a:t>KI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286248" y="5500702"/>
            <a:ext cx="34243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 smtClean="0"/>
              <a:t>Fig6</a:t>
            </a:r>
            <a:r>
              <a:rPr lang="en-GB" sz="900" dirty="0" smtClean="0"/>
              <a:t>: </a:t>
            </a:r>
            <a:r>
              <a:rPr lang="en-GB" sz="900" dirty="0" smtClean="0"/>
              <a:t>Serum glucose </a:t>
            </a:r>
            <a:r>
              <a:rPr lang="en-GB" sz="900" dirty="0" smtClean="0"/>
              <a:t>levels</a:t>
            </a:r>
          </a:p>
          <a:p>
            <a:r>
              <a:rPr lang="en-GB" sz="900" dirty="0" smtClean="0"/>
              <a:t>Data </a:t>
            </a:r>
            <a:r>
              <a:rPr lang="en-GB" sz="900" dirty="0" smtClean="0"/>
              <a:t>represent mean </a:t>
            </a:r>
            <a:r>
              <a:rPr lang="en-GB" sz="900" dirty="0" smtClean="0">
                <a:sym typeface="Symbol"/>
              </a:rPr>
              <a:t></a:t>
            </a:r>
            <a:r>
              <a:rPr lang="en-GB" sz="900" dirty="0" smtClean="0"/>
              <a:t> SEM (n indicated below the graph), * p &lt; </a:t>
            </a:r>
            <a:r>
              <a:rPr lang="en-GB" sz="900" dirty="0" smtClean="0"/>
              <a:t>0.05</a:t>
            </a:r>
          </a:p>
          <a:p>
            <a:r>
              <a:rPr lang="en-GB" sz="900" b="1" dirty="0" smtClean="0"/>
              <a:t>Fig7</a:t>
            </a:r>
            <a:r>
              <a:rPr lang="en-GB" sz="900" dirty="0" smtClean="0"/>
              <a:t>: Glucose tolerance test</a:t>
            </a:r>
          </a:p>
          <a:p>
            <a:r>
              <a:rPr lang="en-GB" sz="900" b="1" dirty="0" smtClean="0"/>
              <a:t>Fig 8</a:t>
            </a:r>
            <a:r>
              <a:rPr lang="en-GB" sz="900" dirty="0" smtClean="0"/>
              <a:t>: Insulin tolerance test</a:t>
            </a:r>
          </a:p>
          <a:p>
            <a:r>
              <a:rPr lang="en-GB" sz="900" b="1" dirty="0" smtClean="0"/>
              <a:t>Fig 9a</a:t>
            </a:r>
            <a:r>
              <a:rPr lang="en-GB" sz="900" dirty="0" smtClean="0"/>
              <a:t>: </a:t>
            </a:r>
            <a:r>
              <a:rPr lang="en-GB" sz="900" dirty="0" err="1" smtClean="0"/>
              <a:t>Hematoxiline</a:t>
            </a:r>
            <a:r>
              <a:rPr lang="en-GB" sz="900" dirty="0" smtClean="0"/>
              <a:t>/</a:t>
            </a:r>
            <a:r>
              <a:rPr lang="en-GB" sz="900" dirty="0" err="1" smtClean="0"/>
              <a:t>eosine</a:t>
            </a:r>
            <a:r>
              <a:rPr lang="en-GB" sz="900" dirty="0" smtClean="0"/>
              <a:t> staining on 5um  liver sections</a:t>
            </a:r>
          </a:p>
          <a:p>
            <a:r>
              <a:rPr lang="en-GB" sz="900" b="1" dirty="0" smtClean="0"/>
              <a:t>Fig9b</a:t>
            </a:r>
            <a:r>
              <a:rPr lang="en-GB" sz="900" dirty="0" smtClean="0"/>
              <a:t>:  Oil </a:t>
            </a:r>
            <a:r>
              <a:rPr lang="en-GB" sz="900" dirty="0" err="1" smtClean="0"/>
              <a:t>redO</a:t>
            </a:r>
            <a:r>
              <a:rPr lang="en-GB" sz="900" dirty="0" smtClean="0"/>
              <a:t> staining </a:t>
            </a:r>
            <a:r>
              <a:rPr lang="en-GB" sz="900" dirty="0" smtClean="0"/>
              <a:t>on 5um  liver sections</a:t>
            </a:r>
            <a:endParaRPr lang="en-GB" sz="9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1318</TotalTime>
  <Words>336</Words>
  <Application>Microsoft Office PowerPoint</Application>
  <PresentationFormat>On-screen Show (4:3)</PresentationFormat>
  <Paragraphs>133</Paragraphs>
  <Slides>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Office Theme</vt:lpstr>
      <vt:lpstr>Image</vt:lpstr>
      <vt:lpstr>Slide 1</vt:lpstr>
      <vt:lpstr>Slide 2</vt:lpstr>
    </vt:vector>
  </TitlesOfParts>
  <Company>Queen Mary's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alliou01</dc:creator>
  <cp:lastModifiedBy>alliou01</cp:lastModifiedBy>
  <cp:revision>131</cp:revision>
  <dcterms:created xsi:type="dcterms:W3CDTF">2013-01-09T12:28:48Z</dcterms:created>
  <dcterms:modified xsi:type="dcterms:W3CDTF">2013-01-10T10:39:34Z</dcterms:modified>
</cp:coreProperties>
</file>